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8"/>
  </p:notesMasterIdLst>
  <p:sldIdLst>
    <p:sldId id="346" r:id="rId5"/>
    <p:sldId id="264" r:id="rId6"/>
    <p:sldId id="297" r:id="rId7"/>
    <p:sldId id="296" r:id="rId8"/>
    <p:sldId id="345" r:id="rId9"/>
    <p:sldId id="327" r:id="rId10"/>
    <p:sldId id="328" r:id="rId11"/>
    <p:sldId id="298" r:id="rId12"/>
    <p:sldId id="307" r:id="rId13"/>
    <p:sldId id="283" r:id="rId14"/>
    <p:sldId id="284" r:id="rId15"/>
    <p:sldId id="285" r:id="rId16"/>
    <p:sldId id="286" r:id="rId17"/>
    <p:sldId id="326" r:id="rId18"/>
    <p:sldId id="329" r:id="rId19"/>
    <p:sldId id="289" r:id="rId20"/>
    <p:sldId id="330" r:id="rId21"/>
    <p:sldId id="331" r:id="rId22"/>
    <p:sldId id="265" r:id="rId23"/>
    <p:sldId id="266" r:id="rId24"/>
    <p:sldId id="268" r:id="rId25"/>
    <p:sldId id="269" r:id="rId26"/>
    <p:sldId id="270" r:id="rId27"/>
    <p:sldId id="299" r:id="rId28"/>
    <p:sldId id="301" r:id="rId29"/>
    <p:sldId id="302" r:id="rId30"/>
    <p:sldId id="303" r:id="rId31"/>
    <p:sldId id="332" r:id="rId32"/>
    <p:sldId id="304" r:id="rId33"/>
    <p:sldId id="305" r:id="rId34"/>
    <p:sldId id="333" r:id="rId35"/>
    <p:sldId id="335" r:id="rId36"/>
    <p:sldId id="336" r:id="rId37"/>
    <p:sldId id="338" r:id="rId38"/>
    <p:sldId id="339" r:id="rId39"/>
    <p:sldId id="340" r:id="rId40"/>
    <p:sldId id="344" r:id="rId41"/>
    <p:sldId id="321" r:id="rId42"/>
    <p:sldId id="271" r:id="rId43"/>
    <p:sldId id="348" r:id="rId44"/>
    <p:sldId id="349" r:id="rId45"/>
    <p:sldId id="260" r:id="rId46"/>
    <p:sldId id="33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OJ MONDAL" initials="MM" lastIdx="1" clrIdx="0">
    <p:extLst>
      <p:ext uri="{19B8F6BF-5375-455C-9EA6-DF929625EA0E}">
        <p15:presenceInfo xmlns:p15="http://schemas.microsoft.com/office/powerpoint/2012/main" userId="d1a4e40f8d36ff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99"/>
    <a:srgbClr val="000066"/>
    <a:srgbClr val="341E96"/>
    <a:srgbClr val="8E979F"/>
    <a:srgbClr val="606A78"/>
    <a:srgbClr val="333F50"/>
    <a:srgbClr val="E5ECEC"/>
    <a:srgbClr val="E5EBEC"/>
    <a:srgbClr val="EAEFF1"/>
    <a:srgbClr val="293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169D07-77BF-455E-BB1F-0F1D2252A46A}" v="8" dt="2021-01-07T01:17:38.7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4622" autoAdjust="0"/>
  </p:normalViewPr>
  <p:slideViewPr>
    <p:cSldViewPr snapToGrid="0">
      <p:cViewPr varScale="1">
        <p:scale>
          <a:sx n="85" d="100"/>
          <a:sy n="85" d="100"/>
        </p:scale>
        <p:origin x="16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j" userId="S::manoj@see.iitkgp.ac.in::74d97a51-3200-4f2a-93a1-6fc9eb2d3a2d" providerId="AD" clId="Web-{1A169D07-77BF-455E-BB1F-0F1D2252A46A}"/>
    <pc:docChg chg="modSld">
      <pc:chgData name="manoj" userId="S::manoj@see.iitkgp.ac.in::74d97a51-3200-4f2a-93a1-6fc9eb2d3a2d" providerId="AD" clId="Web-{1A169D07-77BF-455E-BB1F-0F1D2252A46A}" dt="2021-01-07T01:17:38.783" v="7" actId="20577"/>
      <pc:docMkLst>
        <pc:docMk/>
      </pc:docMkLst>
      <pc:sldChg chg="modSp">
        <pc:chgData name="manoj" userId="S::manoj@see.iitkgp.ac.in::74d97a51-3200-4f2a-93a1-6fc9eb2d3a2d" providerId="AD" clId="Web-{1A169D07-77BF-455E-BB1F-0F1D2252A46A}" dt="2021-01-07T01:17:38.783" v="6" actId="20577"/>
        <pc:sldMkLst>
          <pc:docMk/>
          <pc:sldMk cId="3470787999" sldId="346"/>
        </pc:sldMkLst>
        <pc:spChg chg="mod">
          <ac:chgData name="manoj" userId="S::manoj@see.iitkgp.ac.in::74d97a51-3200-4f2a-93a1-6fc9eb2d3a2d" providerId="AD" clId="Web-{1A169D07-77BF-455E-BB1F-0F1D2252A46A}" dt="2021-01-07T01:17:38.783" v="6" actId="20577"/>
          <ac:spMkLst>
            <pc:docMk/>
            <pc:sldMk cId="3470787999" sldId="346"/>
            <ac:spMk id="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6442C0-42C6-4B56-A48F-865F14C037E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32260082-58F7-4D29-9886-1D78DBA778BB}">
      <dgm:prSet/>
      <dgm:spPr>
        <a:solidFill>
          <a:schemeClr val="accent5">
            <a:lumMod val="50000"/>
          </a:schemeClr>
        </a:solidFill>
      </dgm:spPr>
      <dgm:t>
        <a:bodyPr/>
        <a:lstStyle/>
        <a:p>
          <a:pPr rtl="0"/>
          <a:r>
            <a:rPr lang="en-IN" b="1" i="0" dirty="0"/>
            <a:t>Reliance Industries contributes about 10% of the direct tax collection of our country. </a:t>
          </a:r>
          <a:endParaRPr lang="en-IN" dirty="0"/>
        </a:p>
      </dgm:t>
    </dgm:pt>
    <dgm:pt modelId="{0E824828-44FA-41C9-A6F5-4EECBC7725EC}" type="parTrans" cxnId="{CFFE3B40-5DAC-434C-BBA0-30DB994EE120}">
      <dgm:prSet/>
      <dgm:spPr/>
      <dgm:t>
        <a:bodyPr/>
        <a:lstStyle/>
        <a:p>
          <a:endParaRPr lang="en-IN"/>
        </a:p>
      </dgm:t>
    </dgm:pt>
    <dgm:pt modelId="{30ACF944-ABB3-4F52-A79F-BA8647F3CFCD}" type="sibTrans" cxnId="{CFFE3B40-5DAC-434C-BBA0-30DB994EE120}">
      <dgm:prSet/>
      <dgm:spPr/>
      <dgm:t>
        <a:bodyPr/>
        <a:lstStyle/>
        <a:p>
          <a:endParaRPr lang="en-IN"/>
        </a:p>
      </dgm:t>
    </dgm:pt>
    <dgm:pt modelId="{F7E48F39-6CB0-46E7-8E46-A242F5158B66}">
      <dgm:prSet/>
      <dgm:spPr>
        <a:solidFill>
          <a:schemeClr val="accent5">
            <a:lumMod val="50000"/>
          </a:schemeClr>
        </a:solidFill>
      </dgm:spPr>
      <dgm:t>
        <a:bodyPr/>
        <a:lstStyle/>
        <a:p>
          <a:pPr rtl="0"/>
          <a:r>
            <a:rPr lang="en-US" b="1" i="0"/>
            <a:t>Reliance Jio’s disruptive entry will expand India’s per capita GDP by about 5.65%, says a report by Harvard Business School</a:t>
          </a:r>
          <a:r>
            <a:rPr lang="en-US" b="1" i="0" baseline="30000"/>
            <a:t>#</a:t>
          </a:r>
          <a:r>
            <a:rPr lang="en-US" b="1" i="0"/>
            <a:t>.</a:t>
          </a:r>
          <a:endParaRPr lang="en-IN"/>
        </a:p>
      </dgm:t>
    </dgm:pt>
    <dgm:pt modelId="{AEEF5757-DCCF-45A0-B0AD-694DAE95FAB6}" type="parTrans" cxnId="{7C83461A-7029-4516-B572-69311FFDA3CE}">
      <dgm:prSet/>
      <dgm:spPr/>
      <dgm:t>
        <a:bodyPr/>
        <a:lstStyle/>
        <a:p>
          <a:endParaRPr lang="en-IN"/>
        </a:p>
      </dgm:t>
    </dgm:pt>
    <dgm:pt modelId="{BC6FBE0D-9B41-4196-B987-BA5DBB64AB0E}" type="sibTrans" cxnId="{7C83461A-7029-4516-B572-69311FFDA3CE}">
      <dgm:prSet/>
      <dgm:spPr/>
      <dgm:t>
        <a:bodyPr/>
        <a:lstStyle/>
        <a:p>
          <a:endParaRPr lang="en-IN"/>
        </a:p>
      </dgm:t>
    </dgm:pt>
    <dgm:pt modelId="{1C1B8EAE-9353-4F07-856C-90D89EC095EB}">
      <dgm:prSet/>
      <dgm:spPr>
        <a:solidFill>
          <a:schemeClr val="accent5">
            <a:lumMod val="50000"/>
          </a:schemeClr>
        </a:solidFill>
      </dgm:spPr>
      <dgm:t>
        <a:bodyPr/>
        <a:lstStyle/>
        <a:p>
          <a:pPr rtl="0"/>
          <a:r>
            <a:rPr lang="en-IN" b="1" i="0" dirty="0"/>
            <a:t>Imagine that we have many more such companies and the GDP and government’s income would soon multiply.</a:t>
          </a:r>
          <a:endParaRPr lang="en-IN" dirty="0"/>
        </a:p>
      </dgm:t>
    </dgm:pt>
    <dgm:pt modelId="{2183F577-6706-4BA7-B0E5-4F66DA510FCD}" type="parTrans" cxnId="{F9A9D431-CE46-46E7-AB37-0A9F8E922265}">
      <dgm:prSet/>
      <dgm:spPr/>
      <dgm:t>
        <a:bodyPr/>
        <a:lstStyle/>
        <a:p>
          <a:endParaRPr lang="en-IN"/>
        </a:p>
      </dgm:t>
    </dgm:pt>
    <dgm:pt modelId="{1A937339-2247-4904-96FC-F399783CEDD8}" type="sibTrans" cxnId="{F9A9D431-CE46-46E7-AB37-0A9F8E922265}">
      <dgm:prSet/>
      <dgm:spPr/>
      <dgm:t>
        <a:bodyPr/>
        <a:lstStyle/>
        <a:p>
          <a:endParaRPr lang="en-IN"/>
        </a:p>
      </dgm:t>
    </dgm:pt>
    <dgm:pt modelId="{CDC1530A-CD1E-404D-9E46-F7F088332F0A}" type="pres">
      <dgm:prSet presAssocID="{8B6442C0-42C6-4B56-A48F-865F14C037E5}" presName="linearFlow" presStyleCnt="0">
        <dgm:presLayoutVars>
          <dgm:dir/>
          <dgm:resizeHandles val="exact"/>
        </dgm:presLayoutVars>
      </dgm:prSet>
      <dgm:spPr/>
    </dgm:pt>
    <dgm:pt modelId="{341D9DC8-3D06-4D84-8869-64027481C7A2}" type="pres">
      <dgm:prSet presAssocID="{32260082-58F7-4D29-9886-1D78DBA778BB}" presName="composite" presStyleCnt="0"/>
      <dgm:spPr/>
    </dgm:pt>
    <dgm:pt modelId="{E18893B4-C212-4311-A01A-407F62388418}" type="pres">
      <dgm:prSet presAssocID="{32260082-58F7-4D29-9886-1D78DBA778BB}" presName="imgShp" presStyleLbl="fgImgPlace1" presStyleIdx="0" presStyleCnt="3" custLinFactX="-27560" custLinFactNeighborX="-100000" custLinFactNeighborY="1876"/>
      <dgm:spPr>
        <a:pattFill prst="lgCheck">
          <a:fgClr>
            <a:schemeClr val="accent1">
              <a:tint val="50000"/>
              <a:hueOff val="0"/>
              <a:satOff val="0"/>
              <a:lumOff val="0"/>
            </a:schemeClr>
          </a:fgClr>
          <a:bgClr>
            <a:schemeClr val="bg1"/>
          </a:bgClr>
        </a:pattFill>
      </dgm:spPr>
    </dgm:pt>
    <dgm:pt modelId="{6F9D8757-A4E0-450C-A9DE-EAD882D3394A}" type="pres">
      <dgm:prSet presAssocID="{32260082-58F7-4D29-9886-1D78DBA778BB}" presName="txShp" presStyleLbl="node1" presStyleIdx="0" presStyleCnt="3" custScaleX="135242">
        <dgm:presLayoutVars>
          <dgm:bulletEnabled val="1"/>
        </dgm:presLayoutVars>
      </dgm:prSet>
      <dgm:spPr/>
    </dgm:pt>
    <dgm:pt modelId="{9AFA22FF-05FE-4BD9-89EC-2C3BE68AF5C9}" type="pres">
      <dgm:prSet presAssocID="{30ACF944-ABB3-4F52-A79F-BA8647F3CFCD}" presName="spacing" presStyleCnt="0"/>
      <dgm:spPr/>
    </dgm:pt>
    <dgm:pt modelId="{A3D21C78-D1DD-4231-B4BA-3E15A8FBAC22}" type="pres">
      <dgm:prSet presAssocID="{F7E48F39-6CB0-46E7-8E46-A242F5158B66}" presName="composite" presStyleCnt="0"/>
      <dgm:spPr/>
    </dgm:pt>
    <dgm:pt modelId="{FC9B026E-FF07-49A2-8A1C-D7631DF86CDB}" type="pres">
      <dgm:prSet presAssocID="{F7E48F39-6CB0-46E7-8E46-A242F5158B66}" presName="imgShp" presStyleLbl="fgImgPlace1" presStyleIdx="1" presStyleCnt="3" custLinFactX="-27560" custLinFactNeighborX="-100000" custLinFactNeighborY="1876"/>
      <dgm:spPr>
        <a:pattFill prst="lgCheck">
          <a:fgClr>
            <a:schemeClr val="accent1">
              <a:lumMod val="75000"/>
            </a:schemeClr>
          </a:fgClr>
          <a:bgClr>
            <a:prstClr val="white"/>
          </a:bgClr>
        </a:pattFill>
      </dgm:spPr>
    </dgm:pt>
    <dgm:pt modelId="{A5ADBE97-EB3A-4E0D-8F05-30ACBBC4213C}" type="pres">
      <dgm:prSet presAssocID="{F7E48F39-6CB0-46E7-8E46-A242F5158B66}" presName="txShp" presStyleLbl="node1" presStyleIdx="1" presStyleCnt="3" custScaleX="135242">
        <dgm:presLayoutVars>
          <dgm:bulletEnabled val="1"/>
        </dgm:presLayoutVars>
      </dgm:prSet>
      <dgm:spPr/>
    </dgm:pt>
    <dgm:pt modelId="{3FA24A6A-890D-45E1-98A4-13E819BA79CA}" type="pres">
      <dgm:prSet presAssocID="{BC6FBE0D-9B41-4196-B987-BA5DBB64AB0E}" presName="spacing" presStyleCnt="0"/>
      <dgm:spPr/>
    </dgm:pt>
    <dgm:pt modelId="{7A560338-28C4-4703-A067-F06F2A17C709}" type="pres">
      <dgm:prSet presAssocID="{1C1B8EAE-9353-4F07-856C-90D89EC095EB}" presName="composite" presStyleCnt="0"/>
      <dgm:spPr/>
    </dgm:pt>
    <dgm:pt modelId="{DC958DDB-6933-42E2-9B5B-619E37972122}" type="pres">
      <dgm:prSet presAssocID="{1C1B8EAE-9353-4F07-856C-90D89EC095EB}" presName="imgShp" presStyleLbl="fgImgPlace1" presStyleIdx="2" presStyleCnt="3" custLinFactX="-27560" custLinFactNeighborX="-100000" custLinFactNeighborY="1876"/>
      <dgm:spPr>
        <a:pattFill prst="lgCheck">
          <a:fgClr>
            <a:schemeClr val="accent5">
              <a:lumMod val="50000"/>
            </a:schemeClr>
          </a:fgClr>
          <a:bgClr>
            <a:prstClr val="white"/>
          </a:bgClr>
        </a:pattFill>
      </dgm:spPr>
    </dgm:pt>
    <dgm:pt modelId="{A93CACC9-79C3-413B-AE1C-9B0F5FEC9995}" type="pres">
      <dgm:prSet presAssocID="{1C1B8EAE-9353-4F07-856C-90D89EC095EB}" presName="txShp" presStyleLbl="node1" presStyleIdx="2" presStyleCnt="3" custScaleX="135242">
        <dgm:presLayoutVars>
          <dgm:bulletEnabled val="1"/>
        </dgm:presLayoutVars>
      </dgm:prSet>
      <dgm:spPr/>
    </dgm:pt>
  </dgm:ptLst>
  <dgm:cxnLst>
    <dgm:cxn modelId="{E435AE07-A786-452D-9C1B-7956E71132F3}" type="presOf" srcId="{32260082-58F7-4D29-9886-1D78DBA778BB}" destId="{6F9D8757-A4E0-450C-A9DE-EAD882D3394A}" srcOrd="0" destOrd="0" presId="urn:microsoft.com/office/officeart/2005/8/layout/vList3"/>
    <dgm:cxn modelId="{7C83461A-7029-4516-B572-69311FFDA3CE}" srcId="{8B6442C0-42C6-4B56-A48F-865F14C037E5}" destId="{F7E48F39-6CB0-46E7-8E46-A242F5158B66}" srcOrd="1" destOrd="0" parTransId="{AEEF5757-DCCF-45A0-B0AD-694DAE95FAB6}" sibTransId="{BC6FBE0D-9B41-4196-B987-BA5DBB64AB0E}"/>
    <dgm:cxn modelId="{DA4EED25-69DB-42F0-8312-A4E6BCB2036A}" type="presOf" srcId="{8B6442C0-42C6-4B56-A48F-865F14C037E5}" destId="{CDC1530A-CD1E-404D-9E46-F7F088332F0A}" srcOrd="0" destOrd="0" presId="urn:microsoft.com/office/officeart/2005/8/layout/vList3"/>
    <dgm:cxn modelId="{F9A9D431-CE46-46E7-AB37-0A9F8E922265}" srcId="{8B6442C0-42C6-4B56-A48F-865F14C037E5}" destId="{1C1B8EAE-9353-4F07-856C-90D89EC095EB}" srcOrd="2" destOrd="0" parTransId="{2183F577-6706-4BA7-B0E5-4F66DA510FCD}" sibTransId="{1A937339-2247-4904-96FC-F399783CEDD8}"/>
    <dgm:cxn modelId="{CFFE3B40-5DAC-434C-BBA0-30DB994EE120}" srcId="{8B6442C0-42C6-4B56-A48F-865F14C037E5}" destId="{32260082-58F7-4D29-9886-1D78DBA778BB}" srcOrd="0" destOrd="0" parTransId="{0E824828-44FA-41C9-A6F5-4EECBC7725EC}" sibTransId="{30ACF944-ABB3-4F52-A79F-BA8647F3CFCD}"/>
    <dgm:cxn modelId="{25486683-9A28-49C1-8832-64E34C33D031}" type="presOf" srcId="{F7E48F39-6CB0-46E7-8E46-A242F5158B66}" destId="{A5ADBE97-EB3A-4E0D-8F05-30ACBBC4213C}" srcOrd="0" destOrd="0" presId="urn:microsoft.com/office/officeart/2005/8/layout/vList3"/>
    <dgm:cxn modelId="{494224DD-B9F7-4BCB-AC48-640F717186EB}" type="presOf" srcId="{1C1B8EAE-9353-4F07-856C-90D89EC095EB}" destId="{A93CACC9-79C3-413B-AE1C-9B0F5FEC9995}" srcOrd="0" destOrd="0" presId="urn:microsoft.com/office/officeart/2005/8/layout/vList3"/>
    <dgm:cxn modelId="{1C7A25AD-DB28-4944-84F5-3CF7B9269EB7}" type="presParOf" srcId="{CDC1530A-CD1E-404D-9E46-F7F088332F0A}" destId="{341D9DC8-3D06-4D84-8869-64027481C7A2}" srcOrd="0" destOrd="0" presId="urn:microsoft.com/office/officeart/2005/8/layout/vList3"/>
    <dgm:cxn modelId="{A135011B-069C-418E-B512-716D0F90911E}" type="presParOf" srcId="{341D9DC8-3D06-4D84-8869-64027481C7A2}" destId="{E18893B4-C212-4311-A01A-407F62388418}" srcOrd="0" destOrd="0" presId="urn:microsoft.com/office/officeart/2005/8/layout/vList3"/>
    <dgm:cxn modelId="{62C3C8C7-F544-4EDA-9B96-68AED607CB42}" type="presParOf" srcId="{341D9DC8-3D06-4D84-8869-64027481C7A2}" destId="{6F9D8757-A4E0-450C-A9DE-EAD882D3394A}" srcOrd="1" destOrd="0" presId="urn:microsoft.com/office/officeart/2005/8/layout/vList3"/>
    <dgm:cxn modelId="{37239933-073C-475C-9592-030C5BB4C4C0}" type="presParOf" srcId="{CDC1530A-CD1E-404D-9E46-F7F088332F0A}" destId="{9AFA22FF-05FE-4BD9-89EC-2C3BE68AF5C9}" srcOrd="1" destOrd="0" presId="urn:microsoft.com/office/officeart/2005/8/layout/vList3"/>
    <dgm:cxn modelId="{C54E11A1-86F5-48FE-91AE-D219ADD6ADB6}" type="presParOf" srcId="{CDC1530A-CD1E-404D-9E46-F7F088332F0A}" destId="{A3D21C78-D1DD-4231-B4BA-3E15A8FBAC22}" srcOrd="2" destOrd="0" presId="urn:microsoft.com/office/officeart/2005/8/layout/vList3"/>
    <dgm:cxn modelId="{0A831F76-DFA2-4909-847C-9933017F882F}" type="presParOf" srcId="{A3D21C78-D1DD-4231-B4BA-3E15A8FBAC22}" destId="{FC9B026E-FF07-49A2-8A1C-D7631DF86CDB}" srcOrd="0" destOrd="0" presId="urn:microsoft.com/office/officeart/2005/8/layout/vList3"/>
    <dgm:cxn modelId="{120FE892-7ACA-4586-8235-480E2EFF204F}" type="presParOf" srcId="{A3D21C78-D1DD-4231-B4BA-3E15A8FBAC22}" destId="{A5ADBE97-EB3A-4E0D-8F05-30ACBBC4213C}" srcOrd="1" destOrd="0" presId="urn:microsoft.com/office/officeart/2005/8/layout/vList3"/>
    <dgm:cxn modelId="{CEBF659C-AAF3-4901-AA15-141B50FBE99F}" type="presParOf" srcId="{CDC1530A-CD1E-404D-9E46-F7F088332F0A}" destId="{3FA24A6A-890D-45E1-98A4-13E819BA79CA}" srcOrd="3" destOrd="0" presId="urn:microsoft.com/office/officeart/2005/8/layout/vList3"/>
    <dgm:cxn modelId="{E952DF81-62E2-400E-813E-C4EAA7D534DF}" type="presParOf" srcId="{CDC1530A-CD1E-404D-9E46-F7F088332F0A}" destId="{7A560338-28C4-4703-A067-F06F2A17C709}" srcOrd="4" destOrd="0" presId="urn:microsoft.com/office/officeart/2005/8/layout/vList3"/>
    <dgm:cxn modelId="{4FCE8302-2E71-48EF-90A3-C1AB271477CD}" type="presParOf" srcId="{7A560338-28C4-4703-A067-F06F2A17C709}" destId="{DC958DDB-6933-42E2-9B5B-619E37972122}" srcOrd="0" destOrd="0" presId="urn:microsoft.com/office/officeart/2005/8/layout/vList3"/>
    <dgm:cxn modelId="{1578D20B-D7A7-40D4-9E99-DB9A895D8A50}" type="presParOf" srcId="{7A560338-28C4-4703-A067-F06F2A17C709}" destId="{A93CACC9-79C3-413B-AE1C-9B0F5FEC999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D8757-A4E0-450C-A9DE-EAD882D3394A}">
      <dsp:nvSpPr>
        <dsp:cNvPr id="0" name=""/>
        <dsp:cNvSpPr/>
      </dsp:nvSpPr>
      <dsp:spPr>
        <a:xfrm rot="10800000">
          <a:off x="529148" y="393"/>
          <a:ext cx="9457302" cy="919719"/>
        </a:xfrm>
        <a:prstGeom prst="homePlate">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571" tIns="91440" rIns="170688" bIns="91440" numCol="1" spcCol="1270" anchor="ctr" anchorCtr="0">
          <a:noAutofit/>
        </a:bodyPr>
        <a:lstStyle/>
        <a:p>
          <a:pPr marL="0" lvl="0" indent="0" algn="ctr" defTabSz="1066800" rtl="0">
            <a:lnSpc>
              <a:spcPct val="90000"/>
            </a:lnSpc>
            <a:spcBef>
              <a:spcPct val="0"/>
            </a:spcBef>
            <a:spcAft>
              <a:spcPct val="35000"/>
            </a:spcAft>
            <a:buNone/>
          </a:pPr>
          <a:r>
            <a:rPr lang="en-IN" sz="2400" b="1" i="0" kern="1200" dirty="0"/>
            <a:t>Reliance Industries contributes about 10% of the direct tax collection of our country. </a:t>
          </a:r>
          <a:endParaRPr lang="en-IN" sz="2400" kern="1200" dirty="0"/>
        </a:p>
      </dsp:txBody>
      <dsp:txXfrm rot="10800000">
        <a:off x="759078" y="393"/>
        <a:ext cx="9227372" cy="919719"/>
      </dsp:txXfrm>
    </dsp:sp>
    <dsp:sp modelId="{E18893B4-C212-4311-A01A-407F62388418}">
      <dsp:nvSpPr>
        <dsp:cNvPr id="0" name=""/>
        <dsp:cNvSpPr/>
      </dsp:nvSpPr>
      <dsp:spPr>
        <a:xfrm>
          <a:off x="128309" y="17646"/>
          <a:ext cx="919719" cy="919719"/>
        </a:xfrm>
        <a:prstGeom prst="ellipse">
          <a:avLst/>
        </a:prstGeom>
        <a:pattFill prst="lgCheck">
          <a:fgClr>
            <a:schemeClr val="accent1">
              <a:tint val="50000"/>
              <a:hueOff val="0"/>
              <a:satOff val="0"/>
              <a:lumOff val="0"/>
            </a:schemeClr>
          </a:fgClr>
          <a:bgClr>
            <a:schemeClr val="bg1"/>
          </a:bgClr>
        </a:patt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ADBE97-EB3A-4E0D-8F05-30ACBBC4213C}">
      <dsp:nvSpPr>
        <dsp:cNvPr id="0" name=""/>
        <dsp:cNvSpPr/>
      </dsp:nvSpPr>
      <dsp:spPr>
        <a:xfrm rot="10800000">
          <a:off x="529148" y="1150041"/>
          <a:ext cx="9457302" cy="919719"/>
        </a:xfrm>
        <a:prstGeom prst="homePlate">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571" tIns="87630" rIns="163576" bIns="87630" numCol="1" spcCol="1270" anchor="ctr" anchorCtr="0">
          <a:noAutofit/>
        </a:bodyPr>
        <a:lstStyle/>
        <a:p>
          <a:pPr marL="0" lvl="0" indent="0" algn="ctr" defTabSz="1022350" rtl="0">
            <a:lnSpc>
              <a:spcPct val="90000"/>
            </a:lnSpc>
            <a:spcBef>
              <a:spcPct val="0"/>
            </a:spcBef>
            <a:spcAft>
              <a:spcPct val="35000"/>
            </a:spcAft>
            <a:buNone/>
          </a:pPr>
          <a:r>
            <a:rPr lang="en-US" sz="2300" b="1" i="0" kern="1200"/>
            <a:t>Reliance Jio’s disruptive entry will expand India’s per capita GDP by about 5.65%, says a report by Harvard Business School</a:t>
          </a:r>
          <a:r>
            <a:rPr lang="en-US" sz="2300" b="1" i="0" kern="1200" baseline="30000"/>
            <a:t>#</a:t>
          </a:r>
          <a:r>
            <a:rPr lang="en-US" sz="2300" b="1" i="0" kern="1200"/>
            <a:t>.</a:t>
          </a:r>
          <a:endParaRPr lang="en-IN" sz="2300" kern="1200"/>
        </a:p>
      </dsp:txBody>
      <dsp:txXfrm rot="10800000">
        <a:off x="759078" y="1150041"/>
        <a:ext cx="9227372" cy="919719"/>
      </dsp:txXfrm>
    </dsp:sp>
    <dsp:sp modelId="{FC9B026E-FF07-49A2-8A1C-D7631DF86CDB}">
      <dsp:nvSpPr>
        <dsp:cNvPr id="0" name=""/>
        <dsp:cNvSpPr/>
      </dsp:nvSpPr>
      <dsp:spPr>
        <a:xfrm>
          <a:off x="128309" y="1167295"/>
          <a:ext cx="919719" cy="919719"/>
        </a:xfrm>
        <a:prstGeom prst="ellipse">
          <a:avLst/>
        </a:prstGeom>
        <a:pattFill prst="lgCheck">
          <a:fgClr>
            <a:schemeClr val="accent1">
              <a:lumMod val="75000"/>
            </a:schemeClr>
          </a:fgClr>
          <a:bgClr>
            <a:prstClr val="white"/>
          </a:bgClr>
        </a:patt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3CACC9-79C3-413B-AE1C-9B0F5FEC9995}">
      <dsp:nvSpPr>
        <dsp:cNvPr id="0" name=""/>
        <dsp:cNvSpPr/>
      </dsp:nvSpPr>
      <dsp:spPr>
        <a:xfrm rot="10800000">
          <a:off x="529148" y="2299690"/>
          <a:ext cx="9457302" cy="919719"/>
        </a:xfrm>
        <a:prstGeom prst="homePlate">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571" tIns="87630" rIns="163576" bIns="87630" numCol="1" spcCol="1270" anchor="ctr" anchorCtr="0">
          <a:noAutofit/>
        </a:bodyPr>
        <a:lstStyle/>
        <a:p>
          <a:pPr marL="0" lvl="0" indent="0" algn="ctr" defTabSz="1022350" rtl="0">
            <a:lnSpc>
              <a:spcPct val="90000"/>
            </a:lnSpc>
            <a:spcBef>
              <a:spcPct val="0"/>
            </a:spcBef>
            <a:spcAft>
              <a:spcPct val="35000"/>
            </a:spcAft>
            <a:buNone/>
          </a:pPr>
          <a:r>
            <a:rPr lang="en-IN" sz="2300" b="1" i="0" kern="1200" dirty="0"/>
            <a:t>Imagine that we have many more such companies and the GDP and government’s income would soon multiply.</a:t>
          </a:r>
          <a:endParaRPr lang="en-IN" sz="2300" kern="1200" dirty="0"/>
        </a:p>
      </dsp:txBody>
      <dsp:txXfrm rot="10800000">
        <a:off x="759078" y="2299690"/>
        <a:ext cx="9227372" cy="919719"/>
      </dsp:txXfrm>
    </dsp:sp>
    <dsp:sp modelId="{DC958DDB-6933-42E2-9B5B-619E37972122}">
      <dsp:nvSpPr>
        <dsp:cNvPr id="0" name=""/>
        <dsp:cNvSpPr/>
      </dsp:nvSpPr>
      <dsp:spPr>
        <a:xfrm>
          <a:off x="128309" y="2300083"/>
          <a:ext cx="919719" cy="919719"/>
        </a:xfrm>
        <a:prstGeom prst="ellipse">
          <a:avLst/>
        </a:prstGeom>
        <a:pattFill prst="lgCheck">
          <a:fgClr>
            <a:schemeClr val="accent5">
              <a:lumMod val="50000"/>
            </a:schemeClr>
          </a:fgClr>
          <a:bgClr>
            <a:prstClr val="white"/>
          </a:bgClr>
        </a:patt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021F9-A9EB-454E-BA75-2B5AB091650C}" type="datetimeFigureOut">
              <a:rPr lang="en-IN" smtClean="0"/>
              <a:t>06-01-2021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69A0E-8A54-4577-BD62-9862D0199A33}" type="slidenum">
              <a:rPr lang="en-IN" smtClean="0"/>
              <a:t>‹#›</a:t>
            </a:fld>
            <a:endParaRPr lang="en-IN"/>
          </a:p>
        </p:txBody>
      </p:sp>
    </p:spTree>
    <p:extLst>
      <p:ext uri="{BB962C8B-B14F-4D97-AF65-F5344CB8AC3E}">
        <p14:creationId xmlns:p14="http://schemas.microsoft.com/office/powerpoint/2010/main" val="4269237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GDP is defined in terms</a:t>
            </a:r>
            <a:r>
              <a:rPr lang="en-US" baseline="0" dirty="0"/>
              <a:t> of expenditure, production or income.</a:t>
            </a:r>
          </a:p>
          <a:p>
            <a:r>
              <a:rPr lang="en-US" dirty="0"/>
              <a:t>Gross domestic product (GDP) is the total monetary or market value of all the finished goods and services produced within a country's borders in a specific time period. </a:t>
            </a:r>
            <a:endParaRPr lang="en-IN" dirty="0"/>
          </a:p>
        </p:txBody>
      </p:sp>
      <p:sp>
        <p:nvSpPr>
          <p:cNvPr id="4" name="Slide Number Placeholder 3"/>
          <p:cNvSpPr>
            <a:spLocks noGrp="1"/>
          </p:cNvSpPr>
          <p:nvPr>
            <p:ph type="sldNum" sz="quarter" idx="10"/>
          </p:nvPr>
        </p:nvSpPr>
        <p:spPr/>
        <p:txBody>
          <a:bodyPr/>
          <a:lstStyle/>
          <a:p>
            <a:fld id="{2F369A0E-8A54-4577-BD62-9862D0199A33}" type="slidenum">
              <a:rPr lang="en-IN" smtClean="0"/>
              <a:t>4</a:t>
            </a:fld>
            <a:endParaRPr lang="en-IN"/>
          </a:p>
        </p:txBody>
      </p:sp>
    </p:spTree>
    <p:extLst>
      <p:ext uri="{BB962C8B-B14F-4D97-AF65-F5344CB8AC3E}">
        <p14:creationId xmlns:p14="http://schemas.microsoft.com/office/powerpoint/2010/main" val="3124066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1870 – first electric generator</a:t>
            </a:r>
          </a:p>
          <a:p>
            <a:r>
              <a:rPr lang="en-US" dirty="0"/>
              <a:t>1881 – public</a:t>
            </a:r>
            <a:r>
              <a:rPr lang="en-US" baseline="0" dirty="0"/>
              <a:t> power station</a:t>
            </a:r>
          </a:p>
          <a:p>
            <a:r>
              <a:rPr lang="en-US" baseline="0" dirty="0"/>
              <a:t>PLC – Programmable Logic Control</a:t>
            </a:r>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0DA3146-E7E5-4715-93E9-8409506F48B6}" type="slidenum">
              <a:rPr lang="en-US" smtClean="0"/>
              <a:t>24</a:t>
            </a:fld>
            <a:endParaRPr lang="en-US"/>
          </a:p>
        </p:txBody>
      </p:sp>
    </p:spTree>
    <p:extLst>
      <p:ext uri="{BB962C8B-B14F-4D97-AF65-F5344CB8AC3E}">
        <p14:creationId xmlns:p14="http://schemas.microsoft.com/office/powerpoint/2010/main" val="3218158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0DA3146-E7E5-4715-93E9-8409506F48B6}" type="slidenum">
              <a:rPr lang="en-US" smtClean="0"/>
              <a:t>26</a:t>
            </a:fld>
            <a:endParaRPr lang="en-US"/>
          </a:p>
        </p:txBody>
      </p:sp>
    </p:spTree>
    <p:extLst>
      <p:ext uri="{BB962C8B-B14F-4D97-AF65-F5344CB8AC3E}">
        <p14:creationId xmlns:p14="http://schemas.microsoft.com/office/powerpoint/2010/main" val="3327715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Charlie </a:t>
            </a:r>
            <a:r>
              <a:rPr lang="en-US" dirty="0" err="1"/>
              <a:t>Munger</a:t>
            </a:r>
            <a:r>
              <a:rPr lang="en-US" baseline="0" dirty="0"/>
              <a:t> – the great friend of Warren </a:t>
            </a:r>
            <a:r>
              <a:rPr lang="en-US" baseline="0" dirty="0" err="1"/>
              <a:t>Bufet</a:t>
            </a:r>
            <a:endParaRPr lang="en-IN" dirty="0"/>
          </a:p>
        </p:txBody>
      </p:sp>
      <p:sp>
        <p:nvSpPr>
          <p:cNvPr id="4" name="Slide Number Placeholder 3"/>
          <p:cNvSpPr>
            <a:spLocks noGrp="1"/>
          </p:cNvSpPr>
          <p:nvPr>
            <p:ph type="sldNum" sz="quarter" idx="10"/>
          </p:nvPr>
        </p:nvSpPr>
        <p:spPr/>
        <p:txBody>
          <a:bodyPr/>
          <a:lstStyle/>
          <a:p>
            <a:fld id="{2F369A0E-8A54-4577-BD62-9862D0199A33}" type="slidenum">
              <a:rPr lang="en-IN" smtClean="0"/>
              <a:t>33</a:t>
            </a:fld>
            <a:endParaRPr lang="en-IN"/>
          </a:p>
        </p:txBody>
      </p:sp>
    </p:spTree>
    <p:extLst>
      <p:ext uri="{BB962C8B-B14F-4D97-AF65-F5344CB8AC3E}">
        <p14:creationId xmlns:p14="http://schemas.microsoft.com/office/powerpoint/2010/main" val="1566360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objective</a:t>
            </a:r>
            <a:r>
              <a:rPr lang="en-US" baseline="0" dirty="0"/>
              <a:t> of this session is to understand the causes of failure so that we have some idea as to how not to fail.</a:t>
            </a:r>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2BD1BCF0-62F9-4B5C-887E-9D19F367B3DE}" type="slidenum">
              <a:rPr lang="en-IN" smtClean="0"/>
              <a:t>38</a:t>
            </a:fld>
            <a:endParaRPr lang="en-IN"/>
          </a:p>
        </p:txBody>
      </p:sp>
    </p:spTree>
    <p:extLst>
      <p:ext uri="{BB962C8B-B14F-4D97-AF65-F5344CB8AC3E}">
        <p14:creationId xmlns:p14="http://schemas.microsoft.com/office/powerpoint/2010/main" val="4001907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1291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important anthropocentric reason for preserving diversity is the role that microorganisms, plants, and animals play in providing free ecosystem services, without which society in its present form could not persist</a:t>
            </a:r>
            <a:endParaRPr lang="en-IN" dirty="0"/>
          </a:p>
        </p:txBody>
      </p:sp>
      <p:sp>
        <p:nvSpPr>
          <p:cNvPr id="4" name="Slide Number Placeholder 3"/>
          <p:cNvSpPr>
            <a:spLocks noGrp="1"/>
          </p:cNvSpPr>
          <p:nvPr>
            <p:ph type="sldNum" sz="quarter" idx="10"/>
          </p:nvPr>
        </p:nvSpPr>
        <p:spPr/>
        <p:txBody>
          <a:bodyPr/>
          <a:lstStyle/>
          <a:p>
            <a:fld id="{2F369A0E-8A54-4577-BD62-9862D0199A33}" type="slidenum">
              <a:rPr lang="en-IN" smtClean="0"/>
              <a:t>5</a:t>
            </a:fld>
            <a:endParaRPr lang="en-IN"/>
          </a:p>
        </p:txBody>
      </p:sp>
    </p:spTree>
    <p:extLst>
      <p:ext uri="{BB962C8B-B14F-4D97-AF65-F5344CB8AC3E}">
        <p14:creationId xmlns:p14="http://schemas.microsoft.com/office/powerpoint/2010/main" val="93548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anthropocentric reason for preserving diversity is the role that microorganisms, plants, and animals play in providing free ecosystem services, without which society in its present form could not persist</a:t>
            </a:r>
            <a:endParaRPr lang="en-IN" dirty="0"/>
          </a:p>
        </p:txBody>
      </p:sp>
      <p:sp>
        <p:nvSpPr>
          <p:cNvPr id="4" name="Slide Number Placeholder 3"/>
          <p:cNvSpPr>
            <a:spLocks noGrp="1"/>
          </p:cNvSpPr>
          <p:nvPr>
            <p:ph type="sldNum" sz="quarter" idx="10"/>
          </p:nvPr>
        </p:nvSpPr>
        <p:spPr/>
        <p:txBody>
          <a:bodyPr/>
          <a:lstStyle/>
          <a:p>
            <a:fld id="{2F369A0E-8A54-4577-BD62-9862D0199A33}" type="slidenum">
              <a:rPr lang="en-IN" smtClean="0"/>
              <a:t>6</a:t>
            </a:fld>
            <a:endParaRPr lang="en-IN"/>
          </a:p>
        </p:txBody>
      </p:sp>
    </p:spTree>
    <p:extLst>
      <p:ext uri="{BB962C8B-B14F-4D97-AF65-F5344CB8AC3E}">
        <p14:creationId xmlns:p14="http://schemas.microsoft.com/office/powerpoint/2010/main" val="886233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today’s essential technologies</a:t>
            </a:r>
            <a:r>
              <a:rPr lang="en-US" baseline="0" dirty="0"/>
              <a:t> were received from the military.</a:t>
            </a:r>
            <a:endParaRPr lang="en-IN" dirty="0"/>
          </a:p>
        </p:txBody>
      </p:sp>
      <p:sp>
        <p:nvSpPr>
          <p:cNvPr id="4" name="Slide Number Placeholder 3"/>
          <p:cNvSpPr>
            <a:spLocks noGrp="1"/>
          </p:cNvSpPr>
          <p:nvPr>
            <p:ph type="sldNum" sz="quarter" idx="10"/>
          </p:nvPr>
        </p:nvSpPr>
        <p:spPr/>
        <p:txBody>
          <a:bodyPr/>
          <a:lstStyle/>
          <a:p>
            <a:fld id="{2F369A0E-8A54-4577-BD62-9862D0199A33}" type="slidenum">
              <a:rPr lang="en-IN" smtClean="0"/>
              <a:t>7</a:t>
            </a:fld>
            <a:endParaRPr lang="en-IN"/>
          </a:p>
        </p:txBody>
      </p:sp>
    </p:spTree>
    <p:extLst>
      <p:ext uri="{BB962C8B-B14F-4D97-AF65-F5344CB8AC3E}">
        <p14:creationId xmlns:p14="http://schemas.microsoft.com/office/powerpoint/2010/main" val="233637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primary goal may be to create wealth for yourselves, family, extended families, and communities. A job can help you so much. You will struggle to make both ends meet. Possibilities around entrepreneurial ventures are endless. You can be independent, try your own ideas, accomplish whatever you cherish, work for the society, etc.  Even job now a days demands entrepreneurial qualities</a:t>
            </a:r>
            <a:endParaRPr lang="en-IN" dirty="0"/>
          </a:p>
          <a:p>
            <a:endParaRPr lang="en-IN" dirty="0"/>
          </a:p>
        </p:txBody>
      </p:sp>
      <p:sp>
        <p:nvSpPr>
          <p:cNvPr id="4" name="Slide Number Placeholder 3"/>
          <p:cNvSpPr>
            <a:spLocks noGrp="1"/>
          </p:cNvSpPr>
          <p:nvPr>
            <p:ph type="sldNum" sz="quarter" idx="10"/>
          </p:nvPr>
        </p:nvSpPr>
        <p:spPr/>
        <p:txBody>
          <a:bodyPr/>
          <a:lstStyle/>
          <a:p>
            <a:fld id="{2F369A0E-8A54-4577-BD62-9862D0199A33}" type="slidenum">
              <a:rPr lang="en-IN" smtClean="0"/>
              <a:t>16</a:t>
            </a:fld>
            <a:endParaRPr lang="en-IN"/>
          </a:p>
        </p:txBody>
      </p:sp>
    </p:spTree>
    <p:extLst>
      <p:ext uri="{BB962C8B-B14F-4D97-AF65-F5344CB8AC3E}">
        <p14:creationId xmlns:p14="http://schemas.microsoft.com/office/powerpoint/2010/main" val="387752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Thomas Alva Edison </a:t>
            </a:r>
            <a:endParaRPr lang="en-IN" dirty="0"/>
          </a:p>
        </p:txBody>
      </p:sp>
      <p:sp>
        <p:nvSpPr>
          <p:cNvPr id="4" name="Slide Number Placeholder 3"/>
          <p:cNvSpPr>
            <a:spLocks noGrp="1"/>
          </p:cNvSpPr>
          <p:nvPr>
            <p:ph type="sldNum" sz="quarter" idx="10"/>
          </p:nvPr>
        </p:nvSpPr>
        <p:spPr/>
        <p:txBody>
          <a:bodyPr/>
          <a:lstStyle/>
          <a:p>
            <a:fld id="{2F369A0E-8A54-4577-BD62-9862D0199A33}" type="slidenum">
              <a:rPr lang="en-IN" smtClean="0"/>
              <a:t>17</a:t>
            </a:fld>
            <a:endParaRPr lang="en-IN"/>
          </a:p>
        </p:txBody>
      </p:sp>
    </p:spTree>
    <p:extLst>
      <p:ext uri="{BB962C8B-B14F-4D97-AF65-F5344CB8AC3E}">
        <p14:creationId xmlns:p14="http://schemas.microsoft.com/office/powerpoint/2010/main" val="252140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Maslow</a:t>
            </a:r>
            <a:endParaRPr lang="en-IN" dirty="0"/>
          </a:p>
        </p:txBody>
      </p:sp>
      <p:sp>
        <p:nvSpPr>
          <p:cNvPr id="4" name="Slide Number Placeholder 3"/>
          <p:cNvSpPr>
            <a:spLocks noGrp="1"/>
          </p:cNvSpPr>
          <p:nvPr>
            <p:ph type="sldNum" sz="quarter" idx="10"/>
          </p:nvPr>
        </p:nvSpPr>
        <p:spPr/>
        <p:txBody>
          <a:bodyPr/>
          <a:lstStyle/>
          <a:p>
            <a:fld id="{2F369A0E-8A54-4577-BD62-9862D0199A33}" type="slidenum">
              <a:rPr lang="en-IN" smtClean="0"/>
              <a:t>18</a:t>
            </a:fld>
            <a:endParaRPr lang="en-IN"/>
          </a:p>
        </p:txBody>
      </p:sp>
    </p:spTree>
    <p:extLst>
      <p:ext uri="{BB962C8B-B14F-4D97-AF65-F5344CB8AC3E}">
        <p14:creationId xmlns:p14="http://schemas.microsoft.com/office/powerpoint/2010/main" val="674462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Gross domestic products (</a:t>
            </a:r>
            <a:r>
              <a:rPr lang="en-US" sz="1100" b="1" i="0" u="none" strike="noStrike" cap="none" dirty="0">
                <a:solidFill>
                  <a:srgbClr val="000000"/>
                </a:solidFill>
                <a:effectLst/>
                <a:latin typeface="Arial"/>
                <a:ea typeface="Arial"/>
                <a:cs typeface="Arial"/>
                <a:sym typeface="Arial"/>
              </a:rPr>
              <a:t>GDP</a:t>
            </a:r>
            <a:r>
              <a:rPr lang="en-US" sz="1100" b="0" i="0" u="none" strike="noStrike" cap="none" dirty="0">
                <a:solidFill>
                  <a:srgbClr val="000000"/>
                </a:solidFill>
                <a:effectLst/>
                <a:latin typeface="Arial"/>
                <a:ea typeface="Arial"/>
                <a:cs typeface="Arial"/>
                <a:sym typeface="Arial"/>
              </a:rPr>
              <a:t>) is a monetary measure of the market value of all the final goods and services produced in a specific time period, often annually</a:t>
            </a:r>
            <a:endParaRPr lang="en-IN" dirty="0"/>
          </a:p>
        </p:txBody>
      </p:sp>
    </p:spTree>
    <p:extLst>
      <p:ext uri="{BB962C8B-B14F-4D97-AF65-F5344CB8AC3E}">
        <p14:creationId xmlns:p14="http://schemas.microsoft.com/office/powerpoint/2010/main" val="61790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Institute for Competitiveness (IFC), a </a:t>
            </a:r>
            <a:r>
              <a:rPr lang="en-US" sz="1200" b="0" i="0" kern="1200" dirty="0" err="1">
                <a:solidFill>
                  <a:schemeClr val="tx1"/>
                </a:solidFill>
                <a:effectLst/>
                <a:latin typeface="+mn-lt"/>
                <a:ea typeface="+mn-ea"/>
                <a:cs typeface="+mn-cs"/>
              </a:rPr>
              <a:t>Gurugram</a:t>
            </a:r>
            <a:r>
              <a:rPr lang="en-US" sz="1200" b="0" i="0" kern="1200" dirty="0">
                <a:solidFill>
                  <a:schemeClr val="tx1"/>
                </a:solidFill>
                <a:effectLst/>
                <a:latin typeface="+mn-lt"/>
                <a:ea typeface="+mn-ea"/>
                <a:cs typeface="+mn-cs"/>
              </a:rPr>
              <a:t>-based Indian unit of the Institute for Strategy and Competitiveness at Harvard Business School.</a:t>
            </a:r>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4F35C6D-9360-4EB2-B45A-1A2A8870B091}" type="slidenum">
              <a:rPr lang="en-US" smtClean="0"/>
              <a:t>23</a:t>
            </a:fld>
            <a:endParaRPr lang="en-US"/>
          </a:p>
        </p:txBody>
      </p:sp>
    </p:spTree>
    <p:extLst>
      <p:ext uri="{BB962C8B-B14F-4D97-AF65-F5344CB8AC3E}">
        <p14:creationId xmlns:p14="http://schemas.microsoft.com/office/powerpoint/2010/main" val="1954222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1/6/2021</a:t>
            </a:fld>
            <a:endParaRPr lang="en-US"/>
          </a:p>
        </p:txBody>
      </p:sp>
      <p:sp>
        <p:nvSpPr>
          <p:cNvPr id="5" name="Footer Placeholder 4"/>
          <p:cNvSpPr>
            <a:spLocks noGrp="1"/>
          </p:cNvSpPr>
          <p:nvPr>
            <p:ph type="ftr" sz="quarter" idx="11"/>
          </p:nvPr>
        </p:nvSpPr>
        <p:spPr>
          <a:xfrm>
            <a:off x="4038600" y="6321845"/>
            <a:ext cx="4114800" cy="365125"/>
          </a:xfrm>
        </p:spPr>
        <p:txBody>
          <a:bodyPr/>
          <a:lstStyle/>
          <a:p>
            <a:r>
              <a:rPr lang="en-US" dirty="0"/>
              <a:t>© Manoj K Mondal, </a:t>
            </a:r>
            <a:r>
              <a:rPr lang="en-US" dirty="0" err="1"/>
              <a:t>RMSoEE</a:t>
            </a:r>
            <a:r>
              <a:rPr lang="en-US" dirty="0"/>
              <a:t> </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30602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91298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996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1/6/2021</a:t>
            </a:fld>
            <a:endParaRPr lang="en-US"/>
          </a:p>
        </p:txBody>
      </p:sp>
      <p:sp>
        <p:nvSpPr>
          <p:cNvPr id="5" name="Footer Placeholder 4"/>
          <p:cNvSpPr>
            <a:spLocks noGrp="1"/>
          </p:cNvSpPr>
          <p:nvPr>
            <p:ph type="ftr" sz="quarter" idx="11"/>
          </p:nvPr>
        </p:nvSpPr>
        <p:spPr/>
        <p:txBody>
          <a:bodyPr/>
          <a:lstStyle/>
          <a:p>
            <a:r>
              <a:rPr lang="en-US" dirty="0"/>
              <a:t>© Manoj K Mondal, </a:t>
            </a:r>
            <a:r>
              <a:rPr lang="en-US" dirty="0" err="1"/>
              <a:t>RMSoEE</a:t>
            </a:r>
            <a:r>
              <a:rPr lang="en-US" dirty="0"/>
              <a:t> </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2745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8601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71339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4367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1/6/2021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263990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9079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6073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2286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1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1/6/2021</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pic>
        <p:nvPicPr>
          <p:cNvPr id="8" name="Picture 7">
            <a:extLst>
              <a:ext uri="{FF2B5EF4-FFF2-40B4-BE49-F238E27FC236}">
                <a16:creationId xmlns:a16="http://schemas.microsoft.com/office/drawing/2014/main" id="{ABE55607-82A6-4129-B523-22D6726E5285}"/>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161727" y="266210"/>
            <a:ext cx="561560" cy="628479"/>
          </a:xfrm>
          <a:prstGeom prst="rect">
            <a:avLst/>
          </a:prstGeom>
        </p:spPr>
      </p:pic>
      <p:grpSp>
        <p:nvGrpSpPr>
          <p:cNvPr id="10" name="Group 9">
            <a:extLst>
              <a:ext uri="{FF2B5EF4-FFF2-40B4-BE49-F238E27FC236}">
                <a16:creationId xmlns:a16="http://schemas.microsoft.com/office/drawing/2014/main" id="{35E26506-152D-49C6-B008-A3EF2D51347B}"/>
              </a:ext>
            </a:extLst>
          </p:cNvPr>
          <p:cNvGrpSpPr/>
          <p:nvPr userDrawn="1"/>
        </p:nvGrpSpPr>
        <p:grpSpPr>
          <a:xfrm>
            <a:off x="-12898" y="68094"/>
            <a:ext cx="12204898" cy="6813969"/>
            <a:chOff x="0" y="144811"/>
            <a:chExt cx="12204898" cy="6566832"/>
          </a:xfrm>
        </p:grpSpPr>
        <p:grpSp>
          <p:nvGrpSpPr>
            <p:cNvPr id="11" name="Group 10">
              <a:extLst>
                <a:ext uri="{FF2B5EF4-FFF2-40B4-BE49-F238E27FC236}">
                  <a16:creationId xmlns:a16="http://schemas.microsoft.com/office/drawing/2014/main" id="{75C910FB-4226-4DE5-BABC-6063DF202E21}"/>
                </a:ext>
              </a:extLst>
            </p:cNvPr>
            <p:cNvGrpSpPr/>
            <p:nvPr/>
          </p:nvGrpSpPr>
          <p:grpSpPr>
            <a:xfrm>
              <a:off x="0" y="144811"/>
              <a:ext cx="12204898" cy="6557000"/>
              <a:chOff x="0" y="186815"/>
              <a:chExt cx="12204898" cy="6557000"/>
            </a:xfrm>
          </p:grpSpPr>
          <p:sp>
            <p:nvSpPr>
              <p:cNvPr id="13" name="Freeform 24">
                <a:extLst>
                  <a:ext uri="{FF2B5EF4-FFF2-40B4-BE49-F238E27FC236}">
                    <a16:creationId xmlns:a16="http://schemas.microsoft.com/office/drawing/2014/main" id="{49679B7C-8885-4491-BD46-9575C06FFAE2}"/>
                  </a:ext>
                </a:extLst>
              </p:cNvPr>
              <p:cNvSpPr/>
              <p:nvPr/>
            </p:nvSpPr>
            <p:spPr>
              <a:xfrm>
                <a:off x="0" y="245808"/>
                <a:ext cx="12105672" cy="6426559"/>
              </a:xfrm>
              <a:custGeom>
                <a:avLst/>
                <a:gdLst>
                  <a:gd name="connsiteX0" fmla="*/ 11655115 w 11995313"/>
                  <a:gd name="connsiteY0" fmla="*/ 0 h 6320207"/>
                  <a:gd name="connsiteX1" fmla="*/ 11995313 w 11995313"/>
                  <a:gd name="connsiteY1" fmla="*/ 0 h 6320207"/>
                  <a:gd name="connsiteX2" fmla="*/ 11995313 w 11995313"/>
                  <a:gd name="connsiteY2" fmla="*/ 6320207 h 6320207"/>
                  <a:gd name="connsiteX3" fmla="*/ 0 w 11995313"/>
                  <a:gd name="connsiteY3" fmla="*/ 6320207 h 6320207"/>
                  <a:gd name="connsiteX4" fmla="*/ 0 w 11995313"/>
                  <a:gd name="connsiteY4" fmla="*/ 6042664 h 6320207"/>
                  <a:gd name="connsiteX5" fmla="*/ 10285753 w 11995313"/>
                  <a:gd name="connsiteY5" fmla="*/ 6042664 h 6320207"/>
                  <a:gd name="connsiteX6" fmla="*/ 11656170 w 11995313"/>
                  <a:gd name="connsiteY6" fmla="*/ 4671588 h 6320207"/>
                  <a:gd name="connsiteX7" fmla="*/ 11656170 w 11995313"/>
                  <a:gd name="connsiteY7" fmla="*/ 20902 h 6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95313" h="6320207">
                    <a:moveTo>
                      <a:pt x="11655115" y="0"/>
                    </a:moveTo>
                    <a:lnTo>
                      <a:pt x="11995313" y="0"/>
                    </a:lnTo>
                    <a:lnTo>
                      <a:pt x="11995313" y="6320207"/>
                    </a:lnTo>
                    <a:lnTo>
                      <a:pt x="0" y="6320207"/>
                    </a:lnTo>
                    <a:lnTo>
                      <a:pt x="0" y="6042664"/>
                    </a:lnTo>
                    <a:lnTo>
                      <a:pt x="10285753" y="6042664"/>
                    </a:lnTo>
                    <a:cubicBezTo>
                      <a:pt x="11042613" y="6042664"/>
                      <a:pt x="11656170" y="5428812"/>
                      <a:pt x="11656170" y="4671588"/>
                    </a:cubicBezTo>
                    <a:lnTo>
                      <a:pt x="11656170" y="20902"/>
                    </a:lnTo>
                    <a:close/>
                  </a:path>
                </a:pathLst>
              </a:custGeom>
              <a:pattFill prst="pct60">
                <a:fgClr>
                  <a:schemeClr val="tx2">
                    <a:lumMod val="40000"/>
                    <a:lumOff val="6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25">
                <a:extLst>
                  <a:ext uri="{FF2B5EF4-FFF2-40B4-BE49-F238E27FC236}">
                    <a16:creationId xmlns:a16="http://schemas.microsoft.com/office/drawing/2014/main" id="{3EC7993A-9D4C-478C-B83C-18699D4F28DA}"/>
                  </a:ext>
                </a:extLst>
              </p:cNvPr>
              <p:cNvSpPr/>
              <p:nvPr/>
            </p:nvSpPr>
            <p:spPr>
              <a:xfrm>
                <a:off x="0" y="186815"/>
                <a:ext cx="12204898" cy="6557000"/>
              </a:xfrm>
              <a:custGeom>
                <a:avLst/>
                <a:gdLst>
                  <a:gd name="connsiteX0" fmla="*/ 11746043 w 12093635"/>
                  <a:gd name="connsiteY0" fmla="*/ 0 h 6448489"/>
                  <a:gd name="connsiteX1" fmla="*/ 12093635 w 12093635"/>
                  <a:gd name="connsiteY1" fmla="*/ 0 h 6448489"/>
                  <a:gd name="connsiteX2" fmla="*/ 12093635 w 12093635"/>
                  <a:gd name="connsiteY2" fmla="*/ 6448489 h 6448489"/>
                  <a:gd name="connsiteX3" fmla="*/ 0 w 12093635"/>
                  <a:gd name="connsiteY3" fmla="*/ 6448489 h 6448489"/>
                  <a:gd name="connsiteX4" fmla="*/ 0 w 12093635"/>
                  <a:gd name="connsiteY4" fmla="*/ 6170946 h 6448489"/>
                  <a:gd name="connsiteX5" fmla="*/ 10384075 w 12093635"/>
                  <a:gd name="connsiteY5" fmla="*/ 6170946 h 6448489"/>
                  <a:gd name="connsiteX6" fmla="*/ 11754492 w 12093635"/>
                  <a:gd name="connsiteY6" fmla="*/ 4799870 h 6448489"/>
                  <a:gd name="connsiteX7" fmla="*/ 11754492 w 12093635"/>
                  <a:gd name="connsiteY7" fmla="*/ 149184 h 6448489"/>
                  <a:gd name="connsiteX8" fmla="*/ 11747416 w 12093635"/>
                  <a:gd name="connsiteY8" fmla="*/ 9000 h 644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93635" h="6448489">
                    <a:moveTo>
                      <a:pt x="11746043" y="0"/>
                    </a:moveTo>
                    <a:lnTo>
                      <a:pt x="12093635" y="0"/>
                    </a:lnTo>
                    <a:lnTo>
                      <a:pt x="12093635" y="6448489"/>
                    </a:lnTo>
                    <a:lnTo>
                      <a:pt x="0" y="6448489"/>
                    </a:lnTo>
                    <a:lnTo>
                      <a:pt x="0" y="6170946"/>
                    </a:lnTo>
                    <a:lnTo>
                      <a:pt x="10384075" y="6170946"/>
                    </a:lnTo>
                    <a:cubicBezTo>
                      <a:pt x="11140935" y="6170946"/>
                      <a:pt x="11754492" y="5557094"/>
                      <a:pt x="11754492" y="4799870"/>
                    </a:cubicBezTo>
                    <a:lnTo>
                      <a:pt x="11754492" y="149184"/>
                    </a:lnTo>
                    <a:cubicBezTo>
                      <a:pt x="11754492" y="101858"/>
                      <a:pt x="11752095" y="55091"/>
                      <a:pt x="11747416" y="9000"/>
                    </a:cubicBezTo>
                    <a:close/>
                  </a:path>
                </a:pathLst>
              </a:custGeom>
              <a:pattFill prst="pct75">
                <a:fgClr>
                  <a:schemeClr val="tx2">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Freeform 23">
              <a:extLst>
                <a:ext uri="{FF2B5EF4-FFF2-40B4-BE49-F238E27FC236}">
                  <a16:creationId xmlns:a16="http://schemas.microsoft.com/office/drawing/2014/main" id="{E6751A56-8F64-43B5-B58F-91F2E6334129}"/>
                </a:ext>
              </a:extLst>
            </p:cNvPr>
            <p:cNvSpPr/>
            <p:nvPr/>
          </p:nvSpPr>
          <p:spPr>
            <a:xfrm>
              <a:off x="9832" y="164475"/>
              <a:ext cx="12191999" cy="6547168"/>
            </a:xfrm>
            <a:custGeom>
              <a:avLst/>
              <a:gdLst>
                <a:gd name="connsiteX0" fmla="*/ 11945838 w 12191999"/>
                <a:gd name="connsiteY0" fmla="*/ 0 h 6547168"/>
                <a:gd name="connsiteX1" fmla="*/ 12191999 w 12191999"/>
                <a:gd name="connsiteY1" fmla="*/ 0 h 6547168"/>
                <a:gd name="connsiteX2" fmla="*/ 12191999 w 12191999"/>
                <a:gd name="connsiteY2" fmla="*/ 6547168 h 6547168"/>
                <a:gd name="connsiteX3" fmla="*/ 0 w 12191999"/>
                <a:gd name="connsiteY3" fmla="*/ 6547168 h 6547168"/>
                <a:gd name="connsiteX4" fmla="*/ 0 w 12191999"/>
                <a:gd name="connsiteY4" fmla="*/ 6329023 h 6547168"/>
                <a:gd name="connsiteX5" fmla="*/ 14042 w 12191999"/>
                <a:gd name="connsiteY5" fmla="*/ 6329738 h 6547168"/>
                <a:gd name="connsiteX6" fmla="*/ 10578837 w 12191999"/>
                <a:gd name="connsiteY6" fmla="*/ 6329738 h 6547168"/>
                <a:gd name="connsiteX7" fmla="*/ 11961862 w 12191999"/>
                <a:gd name="connsiteY7" fmla="*/ 4934393 h 6547168"/>
                <a:gd name="connsiteX8" fmla="*/ 11961862 w 12191999"/>
                <a:gd name="connsiteY8" fmla="*/ 201386 h 6547168"/>
                <a:gd name="connsiteX9" fmla="*/ 11954721 w 12191999"/>
                <a:gd name="connsiteY9" fmla="*/ 58720 h 654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6547168">
                  <a:moveTo>
                    <a:pt x="11945838" y="0"/>
                  </a:moveTo>
                  <a:lnTo>
                    <a:pt x="12191999" y="0"/>
                  </a:lnTo>
                  <a:lnTo>
                    <a:pt x="12191999" y="6547168"/>
                  </a:lnTo>
                  <a:lnTo>
                    <a:pt x="0" y="6547168"/>
                  </a:lnTo>
                  <a:lnTo>
                    <a:pt x="0" y="6329023"/>
                  </a:lnTo>
                  <a:lnTo>
                    <a:pt x="14042" y="6329738"/>
                  </a:lnTo>
                  <a:lnTo>
                    <a:pt x="10578837" y="6329738"/>
                  </a:lnTo>
                  <a:cubicBezTo>
                    <a:pt x="11342660" y="6329738"/>
                    <a:pt x="11961862" y="5705021"/>
                    <a:pt x="11961862" y="4934393"/>
                  </a:cubicBezTo>
                  <a:lnTo>
                    <a:pt x="11961862" y="201386"/>
                  </a:lnTo>
                  <a:cubicBezTo>
                    <a:pt x="11961862" y="153222"/>
                    <a:pt x="11959443" y="105627"/>
                    <a:pt x="11954721" y="5872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id="{F944CB6A-7703-415E-84C9-6B702AC953FB}"/>
              </a:ext>
            </a:extLst>
          </p:cNvPr>
          <p:cNvGrpSpPr/>
          <p:nvPr userDrawn="1"/>
        </p:nvGrpSpPr>
        <p:grpSpPr>
          <a:xfrm>
            <a:off x="-19663" y="-22362"/>
            <a:ext cx="12211663" cy="268168"/>
            <a:chOff x="-19663" y="-22362"/>
            <a:chExt cx="12211663" cy="268168"/>
          </a:xfrm>
        </p:grpSpPr>
        <p:sp>
          <p:nvSpPr>
            <p:cNvPr id="16" name="Rectangle 15">
              <a:extLst>
                <a:ext uri="{FF2B5EF4-FFF2-40B4-BE49-F238E27FC236}">
                  <a16:creationId xmlns:a16="http://schemas.microsoft.com/office/drawing/2014/main" id="{E703C3E0-B8A2-41D6-AF27-25A5DB63676C}"/>
                </a:ext>
              </a:extLst>
            </p:cNvPr>
            <p:cNvSpPr/>
            <p:nvPr userDrawn="1"/>
          </p:nvSpPr>
          <p:spPr>
            <a:xfrm>
              <a:off x="-15965" y="-22362"/>
              <a:ext cx="12204898" cy="242719"/>
            </a:xfrm>
            <a:prstGeom prst="rect">
              <a:avLst/>
            </a:prstGeom>
            <a:solidFill>
              <a:schemeClr val="tx2">
                <a:lumMod val="75000"/>
              </a:schemeClr>
            </a:solidFill>
            <a:ln>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E2394DC8-4D20-4923-959C-68BC3C5D1585}"/>
                </a:ext>
              </a:extLst>
            </p:cNvPr>
            <p:cNvCxnSpPr/>
            <p:nvPr userDrawn="1"/>
          </p:nvCxnSpPr>
          <p:spPr>
            <a:xfrm>
              <a:off x="-19663" y="230189"/>
              <a:ext cx="12211663" cy="15617"/>
            </a:xfrm>
            <a:prstGeom prst="line">
              <a:avLst/>
            </a:prstGeom>
            <a:ln w="317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929F0F-F4D9-4E88-A0AD-A9C9692F0AD7}"/>
              </a:ext>
            </a:extLst>
          </p:cNvPr>
          <p:cNvGrpSpPr/>
          <p:nvPr userDrawn="1"/>
        </p:nvGrpSpPr>
        <p:grpSpPr>
          <a:xfrm>
            <a:off x="10886985" y="5557386"/>
            <a:ext cx="1493642" cy="1454354"/>
            <a:chOff x="10886985" y="5557386"/>
            <a:chExt cx="1493642" cy="1454354"/>
          </a:xfrm>
          <a:pattFill prst="lgCheck">
            <a:fgClr>
              <a:srgbClr val="EAEFF1"/>
            </a:fgClr>
            <a:bgClr>
              <a:schemeClr val="bg1"/>
            </a:bgClr>
          </a:pattFill>
        </p:grpSpPr>
        <p:sp>
          <p:nvSpPr>
            <p:cNvPr id="24" name="Freeform 37">
              <a:extLst>
                <a:ext uri="{FF2B5EF4-FFF2-40B4-BE49-F238E27FC236}">
                  <a16:creationId xmlns:a16="http://schemas.microsoft.com/office/drawing/2014/main" id="{5DA752EB-5CD6-4367-B152-2B6B92CD3449}"/>
                </a:ext>
              </a:extLst>
            </p:cNvPr>
            <p:cNvSpPr/>
            <p:nvPr userDrawn="1"/>
          </p:nvSpPr>
          <p:spPr>
            <a:xfrm>
              <a:off x="10886985" y="5557386"/>
              <a:ext cx="1420567" cy="1454354"/>
            </a:xfrm>
            <a:custGeom>
              <a:avLst/>
              <a:gdLst>
                <a:gd name="connsiteX0" fmla="*/ 1305459 w 1420567"/>
                <a:gd name="connsiteY0" fmla="*/ 0 h 1454354"/>
                <a:gd name="connsiteX1" fmla="*/ 1420567 w 1420567"/>
                <a:gd name="connsiteY1" fmla="*/ 0 h 1454354"/>
                <a:gd name="connsiteX2" fmla="*/ 1420567 w 1420567"/>
                <a:gd name="connsiteY2" fmla="*/ 156611 h 1454354"/>
                <a:gd name="connsiteX3" fmla="*/ 122824 w 1420567"/>
                <a:gd name="connsiteY3" fmla="*/ 1454354 h 1454354"/>
                <a:gd name="connsiteX4" fmla="*/ 0 w 1420567"/>
                <a:gd name="connsiteY4" fmla="*/ 1454354 h 1454354"/>
                <a:gd name="connsiteX5" fmla="*/ 14250 w 1420567"/>
                <a:gd name="connsiteY5" fmla="*/ 1408448 h 1454354"/>
                <a:gd name="connsiteX6" fmla="*/ 21958 w 1420567"/>
                <a:gd name="connsiteY6" fmla="*/ 1331987 h 1454354"/>
                <a:gd name="connsiteX7" fmla="*/ 140403 w 1420567"/>
                <a:gd name="connsiteY7" fmla="*/ 1326006 h 1454354"/>
                <a:gd name="connsiteX8" fmla="*/ 1305459 w 1420567"/>
                <a:gd name="connsiteY8" fmla="*/ 34963 h 14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567" h="1454354">
                  <a:moveTo>
                    <a:pt x="1305459" y="0"/>
                  </a:moveTo>
                  <a:lnTo>
                    <a:pt x="1420567" y="0"/>
                  </a:lnTo>
                  <a:lnTo>
                    <a:pt x="1420567" y="156611"/>
                  </a:lnTo>
                  <a:cubicBezTo>
                    <a:pt x="1420567" y="873335"/>
                    <a:pt x="839548" y="1454354"/>
                    <a:pt x="122824" y="1454354"/>
                  </a:cubicBezTo>
                  <a:lnTo>
                    <a:pt x="0" y="1454354"/>
                  </a:lnTo>
                  <a:lnTo>
                    <a:pt x="14250" y="1408448"/>
                  </a:lnTo>
                  <a:lnTo>
                    <a:pt x="21958" y="1331987"/>
                  </a:lnTo>
                  <a:lnTo>
                    <a:pt x="140403" y="1326006"/>
                  </a:lnTo>
                  <a:cubicBezTo>
                    <a:pt x="794798" y="1259549"/>
                    <a:pt x="1305459" y="706892"/>
                    <a:pt x="1305459" y="349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5" name="Freeform 15">
              <a:extLst>
                <a:ext uri="{FF2B5EF4-FFF2-40B4-BE49-F238E27FC236}">
                  <a16:creationId xmlns:a16="http://schemas.microsoft.com/office/drawing/2014/main" id="{AC43F539-A080-4595-B1F5-B6C4D250A8D8}"/>
                </a:ext>
              </a:extLst>
            </p:cNvPr>
            <p:cNvSpPr/>
            <p:nvPr userDrawn="1"/>
          </p:nvSpPr>
          <p:spPr>
            <a:xfrm rot="21341256">
              <a:off x="11458206" y="5975387"/>
              <a:ext cx="922421" cy="1010654"/>
            </a:xfrm>
            <a:custGeom>
              <a:avLst/>
              <a:gdLst>
                <a:gd name="connsiteX0" fmla="*/ 1305459 w 1420567"/>
                <a:gd name="connsiteY0" fmla="*/ 0 h 1454354"/>
                <a:gd name="connsiteX1" fmla="*/ 1420567 w 1420567"/>
                <a:gd name="connsiteY1" fmla="*/ 0 h 1454354"/>
                <a:gd name="connsiteX2" fmla="*/ 1420567 w 1420567"/>
                <a:gd name="connsiteY2" fmla="*/ 156611 h 1454354"/>
                <a:gd name="connsiteX3" fmla="*/ 122824 w 1420567"/>
                <a:gd name="connsiteY3" fmla="*/ 1454354 h 1454354"/>
                <a:gd name="connsiteX4" fmla="*/ 0 w 1420567"/>
                <a:gd name="connsiteY4" fmla="*/ 1454354 h 1454354"/>
                <a:gd name="connsiteX5" fmla="*/ 14250 w 1420567"/>
                <a:gd name="connsiteY5" fmla="*/ 1408448 h 1454354"/>
                <a:gd name="connsiteX6" fmla="*/ 21958 w 1420567"/>
                <a:gd name="connsiteY6" fmla="*/ 1331987 h 1454354"/>
                <a:gd name="connsiteX7" fmla="*/ 140403 w 1420567"/>
                <a:gd name="connsiteY7" fmla="*/ 1326006 h 1454354"/>
                <a:gd name="connsiteX8" fmla="*/ 1305459 w 1420567"/>
                <a:gd name="connsiteY8" fmla="*/ 34963 h 1454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567" h="1454354">
                  <a:moveTo>
                    <a:pt x="1305459" y="0"/>
                  </a:moveTo>
                  <a:lnTo>
                    <a:pt x="1420567" y="0"/>
                  </a:lnTo>
                  <a:lnTo>
                    <a:pt x="1420567" y="156611"/>
                  </a:lnTo>
                  <a:cubicBezTo>
                    <a:pt x="1420567" y="873335"/>
                    <a:pt x="839548" y="1454354"/>
                    <a:pt x="122824" y="1454354"/>
                  </a:cubicBezTo>
                  <a:lnTo>
                    <a:pt x="0" y="1454354"/>
                  </a:lnTo>
                  <a:lnTo>
                    <a:pt x="14250" y="1408448"/>
                  </a:lnTo>
                  <a:lnTo>
                    <a:pt x="21958" y="1331987"/>
                  </a:lnTo>
                  <a:lnTo>
                    <a:pt x="140403" y="1326006"/>
                  </a:lnTo>
                  <a:cubicBezTo>
                    <a:pt x="794798" y="1259549"/>
                    <a:pt x="1305459" y="706892"/>
                    <a:pt x="1305459" y="349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grpSp>
        <p:nvGrpSpPr>
          <p:cNvPr id="19" name="Group 18">
            <a:extLst>
              <a:ext uri="{FF2B5EF4-FFF2-40B4-BE49-F238E27FC236}">
                <a16:creationId xmlns:a16="http://schemas.microsoft.com/office/drawing/2014/main" id="{FBDDA28F-1FD0-4BB7-AC06-AAC8DB6E92D8}"/>
              </a:ext>
            </a:extLst>
          </p:cNvPr>
          <p:cNvGrpSpPr/>
          <p:nvPr userDrawn="1"/>
        </p:nvGrpSpPr>
        <p:grpSpPr>
          <a:xfrm>
            <a:off x="13142" y="2526631"/>
            <a:ext cx="248653" cy="4355432"/>
            <a:chOff x="-16042" y="2526631"/>
            <a:chExt cx="248653" cy="4355432"/>
          </a:xfrm>
        </p:grpSpPr>
        <p:sp>
          <p:nvSpPr>
            <p:cNvPr id="20" name="Rectangle 19">
              <a:extLst>
                <a:ext uri="{FF2B5EF4-FFF2-40B4-BE49-F238E27FC236}">
                  <a16:creationId xmlns:a16="http://schemas.microsoft.com/office/drawing/2014/main" id="{01CA2160-AF53-4BC1-9A8C-64BACA74E069}"/>
                </a:ext>
              </a:extLst>
            </p:cNvPr>
            <p:cNvSpPr/>
            <p:nvPr userDrawn="1"/>
          </p:nvSpPr>
          <p:spPr>
            <a:xfrm>
              <a:off x="-16042" y="2526631"/>
              <a:ext cx="65772" cy="435543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DCFE1855-93B6-43F1-9DA2-E66557058281}"/>
                </a:ext>
              </a:extLst>
            </p:cNvPr>
            <p:cNvSpPr/>
            <p:nvPr userDrawn="1"/>
          </p:nvSpPr>
          <p:spPr>
            <a:xfrm>
              <a:off x="68180" y="3376863"/>
              <a:ext cx="68178" cy="3505200"/>
            </a:xfrm>
            <a:prstGeom prst="rect">
              <a:avLst/>
            </a:prstGeom>
            <a:solidFill>
              <a:schemeClr val="tx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B2610AC-6A01-4FDE-BADA-8D4B6B5B9CFF}"/>
                </a:ext>
              </a:extLst>
            </p:cNvPr>
            <p:cNvSpPr/>
            <p:nvPr userDrawn="1"/>
          </p:nvSpPr>
          <p:spPr>
            <a:xfrm>
              <a:off x="164433" y="4965031"/>
              <a:ext cx="68178" cy="1917032"/>
            </a:xfrm>
            <a:prstGeom prst="rect">
              <a:avLst/>
            </a:prstGeom>
            <a:solidFill>
              <a:schemeClr val="tx2">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Oval 28">
            <a:extLst>
              <a:ext uri="{FF2B5EF4-FFF2-40B4-BE49-F238E27FC236}">
                <a16:creationId xmlns:a16="http://schemas.microsoft.com/office/drawing/2014/main" id="{CE66B942-A77E-4B0B-A644-59E785618156}"/>
              </a:ext>
            </a:extLst>
          </p:cNvPr>
          <p:cNvSpPr/>
          <p:nvPr userDrawn="1"/>
        </p:nvSpPr>
        <p:spPr>
          <a:xfrm>
            <a:off x="18718" y="2358547"/>
            <a:ext cx="148244" cy="148244"/>
          </a:xfrm>
          <a:prstGeom prst="ellipse">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9C3CCFB4-54A5-475C-B918-AF5FE58EBFAB}"/>
              </a:ext>
            </a:extLst>
          </p:cNvPr>
          <p:cNvSpPr/>
          <p:nvPr userDrawn="1"/>
        </p:nvSpPr>
        <p:spPr>
          <a:xfrm>
            <a:off x="208769" y="4774172"/>
            <a:ext cx="148244" cy="148244"/>
          </a:xfrm>
          <a:prstGeom prst="ellipse">
            <a:avLst/>
          </a:prstGeom>
          <a:solidFill>
            <a:srgbClr val="8E9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60B4BAFE-1687-4EFE-9D25-D301E2FE0954}"/>
              </a:ext>
            </a:extLst>
          </p:cNvPr>
          <p:cNvSpPr/>
          <p:nvPr userDrawn="1"/>
        </p:nvSpPr>
        <p:spPr>
          <a:xfrm>
            <a:off x="108378" y="3205198"/>
            <a:ext cx="148244" cy="148244"/>
          </a:xfrm>
          <a:prstGeom prst="ellipse">
            <a:avLst/>
          </a:prstGeom>
          <a:solidFill>
            <a:srgbClr val="606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2"/>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3165" y="-98004"/>
            <a:ext cx="1224209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3"/>
          </p:nvPr>
        </p:nvSpPr>
        <p:spPr>
          <a:xfrm>
            <a:off x="4038600" y="6330472"/>
            <a:ext cx="4114800" cy="365125"/>
          </a:xfrm>
          <a:prstGeom prst="rect">
            <a:avLst/>
          </a:prstGeom>
        </p:spPr>
        <p:txBody>
          <a:bodyPr vert="horz" lIns="91440" tIns="45720" rIns="91440" bIns="45720" rtlCol="0" anchor="ctr"/>
          <a:lstStyle>
            <a:lvl1pPr algn="ctr">
              <a:defRPr sz="1200" i="1">
                <a:solidFill>
                  <a:schemeClr val="tx1">
                    <a:tint val="75000"/>
                  </a:schemeClr>
                </a:solidFill>
              </a:defRPr>
            </a:lvl1pPr>
          </a:lstStyle>
          <a:p>
            <a:r>
              <a:rPr lang="en-US" dirty="0"/>
              <a:t>© Manoj K Mondal, </a:t>
            </a:r>
            <a:r>
              <a:rPr lang="en-US" dirty="0" err="1"/>
              <a:t>RMSoEE</a:t>
            </a:r>
            <a:r>
              <a:rPr lang="en-US" dirty="0"/>
              <a:t> </a:t>
            </a:r>
          </a:p>
        </p:txBody>
      </p:sp>
      <p:sp>
        <p:nvSpPr>
          <p:cNvPr id="26" name="TextBox 25"/>
          <p:cNvSpPr txBox="1"/>
          <p:nvPr userDrawn="1"/>
        </p:nvSpPr>
        <p:spPr>
          <a:xfrm>
            <a:off x="3259346" y="6357040"/>
            <a:ext cx="2836653" cy="276999"/>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bg2">
                    <a:lumMod val="50000"/>
                  </a:schemeClr>
                </a:solidFill>
              </a:rPr>
              <a:t>© Manoj K Mondal, </a:t>
            </a:r>
            <a:r>
              <a:rPr lang="en-US" sz="1200" i="1" dirty="0" err="1">
                <a:solidFill>
                  <a:schemeClr val="bg2">
                    <a:lumMod val="50000"/>
                  </a:schemeClr>
                </a:solidFill>
              </a:rPr>
              <a:t>RMSoEE</a:t>
            </a:r>
            <a:r>
              <a:rPr lang="en-US" sz="1200" i="1" dirty="0">
                <a:solidFill>
                  <a:schemeClr val="bg2">
                    <a:lumMod val="50000"/>
                  </a:schemeClr>
                </a:solidFill>
              </a:rPr>
              <a:t> </a:t>
            </a:r>
          </a:p>
        </p:txBody>
      </p:sp>
    </p:spTree>
    <p:extLst>
      <p:ext uri="{BB962C8B-B14F-4D97-AF65-F5344CB8AC3E}">
        <p14:creationId xmlns:p14="http://schemas.microsoft.com/office/powerpoint/2010/main" val="2927865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lang="en-US" sz="3400" b="1" kern="1200" dirty="0">
          <a:solidFill>
            <a:schemeClr val="accent5">
              <a:lumMod val="75000"/>
            </a:schemeClr>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b="1" kern="1200" dirty="0">
          <a:solidFill>
            <a:schemeClr val="accent5">
              <a:lumMod val="50000"/>
            </a:schemeClr>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b="1" kern="1200" dirty="0">
          <a:solidFill>
            <a:schemeClr val="accent5">
              <a:lumMod val="50000"/>
            </a:schemeClr>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b="1" kern="1200" dirty="0">
          <a:solidFill>
            <a:schemeClr val="accent5">
              <a:lumMod val="50000"/>
            </a:schemeClr>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b="1" kern="1200" dirty="0">
          <a:solidFill>
            <a:schemeClr val="accent5">
              <a:lumMod val="50000"/>
            </a:schemeClr>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b="1" kern="1200" dirty="0">
          <a:solidFill>
            <a:schemeClr val="accent5">
              <a:lumMod val="50000"/>
            </a:schemeClr>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4.emf"/><Relationship Id="rId4" Type="http://schemas.openxmlformats.org/officeDocument/2006/relationships/image" Target="../media/image8.jpe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hyperlink" Target="https://thegedi.org/2019-global-entrepreneurship-index-data/" TargetMode="External"/><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Medieval_India" TargetMode="External"/><Relationship Id="rId3" Type="http://schemas.openxmlformats.org/officeDocument/2006/relationships/hyperlink" Target="https://en.wikipedia.org/wiki/International_dollar" TargetMode="External"/><Relationship Id="rId7" Type="http://schemas.openxmlformats.org/officeDocument/2006/relationships/hyperlink" Target="https://en.wikipedia.org/wiki/Middle_kingdoms_of_India" TargetMode="External"/><Relationship Id="rId12" Type="http://schemas.openxmlformats.org/officeDocument/2006/relationships/hyperlink" Target="https://en.wikipedia.org/wiki/India" TargetMode="External"/><Relationship Id="rId2" Type="http://schemas.openxmlformats.org/officeDocument/2006/relationships/hyperlink" Target="https://en.wikipedia.org/wiki/GDP" TargetMode="External"/><Relationship Id="rId1" Type="http://schemas.openxmlformats.org/officeDocument/2006/relationships/slideLayout" Target="../slideLayouts/slideLayout2.xml"/><Relationship Id="rId6" Type="http://schemas.openxmlformats.org/officeDocument/2006/relationships/hyperlink" Target="https://en.wikipedia.org/wiki/Classical_India" TargetMode="External"/><Relationship Id="rId11" Type="http://schemas.openxmlformats.org/officeDocument/2006/relationships/hyperlink" Target="https://en.wikipedia.org/wiki/British_India" TargetMode="External"/><Relationship Id="rId5" Type="http://schemas.openxmlformats.org/officeDocument/2006/relationships/hyperlink" Target="https://en.wikipedia.org/wiki/World_population" TargetMode="External"/><Relationship Id="rId10" Type="http://schemas.openxmlformats.org/officeDocument/2006/relationships/hyperlink" Target="https://en.wikipedia.org/wiki/Colonial_India" TargetMode="External"/><Relationship Id="rId4" Type="http://schemas.openxmlformats.org/officeDocument/2006/relationships/hyperlink" Target="https://en.wikipedia.org/wiki/World_GDP" TargetMode="External"/><Relationship Id="rId9" Type="http://schemas.openxmlformats.org/officeDocument/2006/relationships/hyperlink" Target="https://en.wikipedia.org/wiki/Medieval_India#Early_modern_er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2 extra-ordinary Entrepreneurs on Goals, Motivation and Meaning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249" y="271232"/>
            <a:ext cx="5063926" cy="1663775"/>
          </a:xfrm>
          <a:prstGeom prst="rect">
            <a:avLst/>
          </a:prstGeom>
        </p:spPr>
      </p:pic>
      <p:sp>
        <p:nvSpPr>
          <p:cNvPr id="3" name="Subtitle 2"/>
          <p:cNvSpPr>
            <a:spLocks noGrp="1"/>
          </p:cNvSpPr>
          <p:nvPr>
            <p:ph type="subTitle" idx="1"/>
          </p:nvPr>
        </p:nvSpPr>
        <p:spPr>
          <a:xfrm>
            <a:off x="1524000" y="3881132"/>
            <a:ext cx="9144000" cy="911117"/>
          </a:xfrm>
        </p:spPr>
        <p:txBody>
          <a:bodyPr>
            <a:normAutofit fontScale="92500" lnSpcReduction="20000"/>
          </a:bodyPr>
          <a:lstStyle/>
          <a:p>
            <a:pPr algn="l"/>
            <a:r>
              <a:rPr lang="en-US" sz="2200" b="1" dirty="0">
                <a:solidFill>
                  <a:srgbClr val="333F50"/>
                </a:solidFill>
              </a:rPr>
              <a:t>Manoj Kumar Mondal</a:t>
            </a:r>
          </a:p>
          <a:p>
            <a:pPr algn="l"/>
            <a:r>
              <a:rPr lang="en-US" sz="2200" b="1" dirty="0" err="1">
                <a:solidFill>
                  <a:srgbClr val="333F50"/>
                </a:solidFill>
              </a:rPr>
              <a:t>Rejendra</a:t>
            </a:r>
            <a:r>
              <a:rPr lang="en-US" sz="2200" b="1" dirty="0">
                <a:solidFill>
                  <a:srgbClr val="333F50"/>
                </a:solidFill>
              </a:rPr>
              <a:t> Mishra School of Engineering Entrepreneurship, IIT Kharagpur</a:t>
            </a:r>
          </a:p>
        </p:txBody>
      </p:sp>
      <p:sp>
        <p:nvSpPr>
          <p:cNvPr id="2" name="Title 1"/>
          <p:cNvSpPr>
            <a:spLocks noGrp="1"/>
          </p:cNvSpPr>
          <p:nvPr>
            <p:ph type="ctrTitle"/>
          </p:nvPr>
        </p:nvSpPr>
        <p:spPr>
          <a:xfrm>
            <a:off x="1524000" y="2484886"/>
            <a:ext cx="9144000" cy="1355750"/>
          </a:xfrm>
        </p:spPr>
        <p:txBody>
          <a:bodyPr>
            <a:noAutofit/>
          </a:bodyPr>
          <a:lstStyle/>
          <a:p>
            <a:pPr algn="l"/>
            <a:r>
              <a:rPr lang="en-IN" dirty="0"/>
              <a:t>Foundations of Entrepreneurship</a:t>
            </a:r>
            <a:endParaRPr lang="en-US" dirty="0"/>
          </a:p>
        </p:txBody>
      </p:sp>
      <p:pic>
        <p:nvPicPr>
          <p:cNvPr id="4" name="Picture 4">
            <a:extLst>
              <a:ext uri="{FF2B5EF4-FFF2-40B4-BE49-F238E27FC236}">
                <a16:creationId xmlns:a16="http://schemas.microsoft.com/office/drawing/2014/main" id="{A441988A-4B7A-4567-AE26-4C1153446DBE}"/>
              </a:ext>
            </a:extLst>
          </p:cNvPr>
          <p:cNvPicPr>
            <a:picLocks noChangeAspect="1"/>
          </p:cNvPicPr>
          <p:nvPr/>
        </p:nvPicPr>
        <p:blipFill rotWithShape="1">
          <a:blip r:embed="rId3"/>
          <a:srcRect l="7618" r="-1" b="-1"/>
          <a:stretch/>
        </p:blipFill>
        <p:spPr>
          <a:xfrm>
            <a:off x="20" y="10"/>
            <a:ext cx="5920598" cy="2130941"/>
          </a:xfrm>
          <a:custGeom>
            <a:avLst/>
            <a:gdLst>
              <a:gd name="connsiteX0" fmla="*/ 0 w 5920618"/>
              <a:gd name="connsiteY0" fmla="*/ 0 h 2130951"/>
              <a:gd name="connsiteX1" fmla="*/ 5920618 w 5920618"/>
              <a:gd name="connsiteY1" fmla="*/ 0 h 2130951"/>
              <a:gd name="connsiteX2" fmla="*/ 4933709 w 5920618"/>
              <a:gd name="connsiteY2" fmla="*/ 2130951 h 2130951"/>
              <a:gd name="connsiteX3" fmla="*/ 0 w 5920618"/>
              <a:gd name="connsiteY3" fmla="*/ 2130951 h 2130951"/>
            </a:gdLst>
            <a:ahLst/>
            <a:cxnLst>
              <a:cxn ang="0">
                <a:pos x="connsiteX0" y="connsiteY0"/>
              </a:cxn>
              <a:cxn ang="0">
                <a:pos x="connsiteX1" y="connsiteY1"/>
              </a:cxn>
              <a:cxn ang="0">
                <a:pos x="connsiteX2" y="connsiteY2"/>
              </a:cxn>
              <a:cxn ang="0">
                <a:pos x="connsiteX3" y="connsiteY3"/>
              </a:cxn>
            </a:cxnLst>
            <a:rect l="l" t="t" r="r" b="b"/>
            <a:pathLst>
              <a:path w="5920618" h="2130951">
                <a:moveTo>
                  <a:pt x="0" y="0"/>
                </a:moveTo>
                <a:lnTo>
                  <a:pt x="5920618" y="0"/>
                </a:lnTo>
                <a:lnTo>
                  <a:pt x="4933709" y="2130951"/>
                </a:lnTo>
                <a:lnTo>
                  <a:pt x="0" y="2130951"/>
                </a:lnTo>
                <a:close/>
              </a:path>
            </a:pathLst>
          </a:custGeom>
        </p:spPr>
      </p:pic>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130628" y="5477436"/>
            <a:ext cx="6096000" cy="800219"/>
          </a:xfrm>
          <a:prstGeom prst="rect">
            <a:avLst/>
          </a:prstGeom>
        </p:spPr>
        <p:txBody>
          <a:bodyPr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20000"/>
                </a:solidFill>
                <a:effectLst/>
                <a:uLnTx/>
                <a:uFillTx/>
                <a:latin typeface="Calibri" panose="020F0502020204030204"/>
                <a:ea typeface="+mn-ea"/>
                <a:cs typeface="+mn-cs"/>
              </a:rPr>
              <a:t>Topic: Introduction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libri" panose="020F0502020204030204"/>
                <a:ea typeface="+mn-ea"/>
                <a:cs typeface="+mn-cs"/>
              </a:rPr>
              <a:t>Lecture #: 01 (</a:t>
            </a:r>
            <a:r>
              <a:rPr lang="en-US" b="1">
                <a:solidFill>
                  <a:srgbClr val="C00000"/>
                </a:solidFill>
                <a:latin typeface="Calibri" panose="020F0502020204030204"/>
              </a:rPr>
              <a:t>06.01.2021</a:t>
            </a:r>
            <a:r>
              <a:rPr kumimoji="0" lang="en-US" sz="1800" b="1" i="0" u="none" strike="noStrike" kern="1200" cap="none" spc="0" normalizeH="0" baseline="0" noProof="0">
                <a:ln>
                  <a:noFill/>
                </a:ln>
                <a:solidFill>
                  <a:srgbClr val="C00000"/>
                </a:solidFill>
                <a:effectLst/>
                <a:uLnTx/>
                <a:uFillTx/>
                <a:latin typeface="Calibri" panose="020F0502020204030204"/>
                <a:ea typeface="+mn-ea"/>
                <a:cs typeface="+mn-cs"/>
              </a:rPr>
              <a:t>)</a:t>
            </a:r>
            <a:endParaRPr lang="en-US" sz="1800" b="1" i="0" u="none" strike="noStrike" kern="1200" cap="none" spc="0" normalizeH="0" baseline="0" noProof="0">
              <a:ln>
                <a:noFill/>
              </a:ln>
              <a:solidFill>
                <a:srgbClr val="C00000"/>
              </a:solidFill>
              <a:effectLst/>
              <a:uLnTx/>
              <a:uFillTx/>
              <a:latin typeface="Calibri" panose="020F0502020204030204"/>
              <a:cs typeface="Calibri"/>
            </a:endParaRPr>
          </a:p>
        </p:txBody>
      </p:sp>
    </p:spTree>
    <p:extLst>
      <p:ext uri="{BB962C8B-B14F-4D97-AF65-F5344CB8AC3E}">
        <p14:creationId xmlns:p14="http://schemas.microsoft.com/office/powerpoint/2010/main" val="3470787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378" y="517154"/>
            <a:ext cx="10515600" cy="619436"/>
          </a:xfrm>
        </p:spPr>
        <p:txBody>
          <a:bodyPr>
            <a:normAutofit/>
          </a:bodyPr>
          <a:lstStyle/>
          <a:p>
            <a:r>
              <a:rPr lang="en-IN" sz="3600" b="1" dirty="0">
                <a:solidFill>
                  <a:srgbClr val="002060"/>
                </a:solidFill>
                <a:latin typeface="Georgia" panose="02040502050405020303" pitchFamily="18" charset="0"/>
              </a:rPr>
              <a:t>Innovation and Entrepreneurship</a:t>
            </a:r>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856066" y="1206984"/>
            <a:ext cx="8581848" cy="5149366"/>
          </a:xfrm>
        </p:spPr>
        <p:txBody>
          <a:bodyPr>
            <a:noAutofit/>
          </a:bodyPr>
          <a:lstStyle/>
          <a:p>
            <a:pPr marL="0" indent="0" algn="just">
              <a:lnSpc>
                <a:spcPct val="110000"/>
              </a:lnSpc>
              <a:buNone/>
            </a:pPr>
            <a:r>
              <a:rPr lang="en-US" sz="2000" b="1" dirty="0"/>
              <a:t>Entrepreneurs use innovation </a:t>
            </a:r>
          </a:p>
          <a:p>
            <a:pPr algn="just">
              <a:lnSpc>
                <a:spcPct val="110000"/>
              </a:lnSpc>
            </a:pPr>
            <a:r>
              <a:rPr lang="en-US" sz="2000" b="1" dirty="0"/>
              <a:t>To develop solutions to alleviate problems persisting in a group of people.</a:t>
            </a:r>
          </a:p>
          <a:p>
            <a:pPr algn="just">
              <a:lnSpc>
                <a:spcPct val="110000"/>
              </a:lnSpc>
            </a:pPr>
            <a:r>
              <a:rPr lang="en-US" sz="2000" b="1" dirty="0"/>
              <a:t>To create differentiation in products or services gaining competitive advantage.</a:t>
            </a:r>
          </a:p>
          <a:p>
            <a:pPr algn="just">
              <a:lnSpc>
                <a:spcPct val="110000"/>
              </a:lnSpc>
            </a:pPr>
            <a:r>
              <a:rPr lang="en-US" sz="2000" b="1" dirty="0"/>
              <a:t>To alleviate risks.</a:t>
            </a:r>
          </a:p>
          <a:p>
            <a:pPr algn="just">
              <a:lnSpc>
                <a:spcPct val="110000"/>
              </a:lnSpc>
            </a:pPr>
            <a:r>
              <a:rPr lang="en-US" sz="2000" b="1" dirty="0"/>
              <a:t>Use factors of production efficiently to delineate superior value propositions and, in the process, innovate new business models. </a:t>
            </a:r>
          </a:p>
          <a:p>
            <a:pPr>
              <a:lnSpc>
                <a:spcPct val="110000"/>
              </a:lnSpc>
            </a:pPr>
            <a:r>
              <a:rPr lang="en-US" sz="2000" b="1" dirty="0"/>
              <a:t>Innovation can be perceived under many contexts and not merely in products and services development. Doing anything differently that makes better value for customers may be termed as innovation. </a:t>
            </a:r>
          </a:p>
          <a:p>
            <a:pPr marL="0" indent="0">
              <a:lnSpc>
                <a:spcPct val="120000"/>
              </a:lnSpc>
              <a:buNone/>
            </a:pPr>
            <a:endParaRPr lang="en-US" sz="2000" b="1" dirty="0"/>
          </a:p>
        </p:txBody>
      </p:sp>
      <p:sp>
        <p:nvSpPr>
          <p:cNvPr id="4" name="Slide Number Placeholder 3"/>
          <p:cNvSpPr>
            <a:spLocks noGrp="1"/>
          </p:cNvSpPr>
          <p:nvPr>
            <p:ph type="sldNum" sz="quarter" idx="12"/>
          </p:nvPr>
        </p:nvSpPr>
        <p:spPr/>
        <p:txBody>
          <a:bodyPr/>
          <a:lstStyle/>
          <a:p>
            <a:fld id="{2CBC2861-336E-43D8-A467-ABE779BBF5C1}" type="slidenum">
              <a:rPr lang="en-US" smtClean="0"/>
              <a:pPr/>
              <a:t>10</a:t>
            </a:fld>
            <a:endParaRPr lang="en-US"/>
          </a:p>
        </p:txBody>
      </p:sp>
    </p:spTree>
    <p:extLst>
      <p:ext uri="{BB962C8B-B14F-4D97-AF65-F5344CB8AC3E}">
        <p14:creationId xmlns:p14="http://schemas.microsoft.com/office/powerpoint/2010/main" val="222049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916" y="952205"/>
            <a:ext cx="8229600" cy="1143000"/>
          </a:xfrm>
        </p:spPr>
        <p:txBody>
          <a:bodyPr vert="horz" lIns="91440" tIns="45720" rIns="91440" bIns="45720" rtlCol="0" anchor="ctr">
            <a:normAutofit/>
          </a:bodyPr>
          <a:lstStyle/>
          <a:p>
            <a:r>
              <a:rPr lang="en-IN" sz="3600" b="1" dirty="0">
                <a:solidFill>
                  <a:srgbClr val="002060"/>
                </a:solidFill>
                <a:latin typeface="Georgia" panose="02040502050405020303" pitchFamily="18" charset="0"/>
              </a:rPr>
              <a:t>Innovation and Entrepreneurship</a:t>
            </a:r>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845916" y="2503714"/>
            <a:ext cx="10361059" cy="3958169"/>
          </a:xfrm>
        </p:spPr>
        <p:txBody>
          <a:bodyPr>
            <a:normAutofit/>
          </a:bodyPr>
          <a:lstStyle/>
          <a:p>
            <a:r>
              <a:rPr lang="en-IN" sz="3600" dirty="0">
                <a:solidFill>
                  <a:srgbClr val="002060"/>
                </a:solidFill>
              </a:rPr>
              <a:t>Schumpeter Propounded</a:t>
            </a:r>
            <a:endParaRPr lang="en-US" sz="3600" b="1" dirty="0"/>
          </a:p>
          <a:p>
            <a:r>
              <a:rPr lang="en-US" sz="3600" b="1" dirty="0"/>
              <a:t>Creative Destruction </a:t>
            </a:r>
            <a:r>
              <a:rPr lang="en-US" sz="2400" b="1" dirty="0"/>
              <a:t>as a way of innovation and entrepreneurship. It leads to superior economic growth.</a:t>
            </a:r>
          </a:p>
        </p:txBody>
      </p:sp>
      <p:sp>
        <p:nvSpPr>
          <p:cNvPr id="4" name="Slide Number Placeholder 3"/>
          <p:cNvSpPr>
            <a:spLocks noGrp="1"/>
          </p:cNvSpPr>
          <p:nvPr>
            <p:ph type="sldNum" sz="quarter" idx="12"/>
          </p:nvPr>
        </p:nvSpPr>
        <p:spPr/>
        <p:txBody>
          <a:bodyPr/>
          <a:lstStyle/>
          <a:p>
            <a:fld id="{2CBC2861-336E-43D8-A467-ABE779BBF5C1}" type="slidenum">
              <a:rPr lang="en-US" smtClean="0"/>
              <a:pPr/>
              <a:t>11</a:t>
            </a:fld>
            <a:endParaRPr lang="en-US"/>
          </a:p>
        </p:txBody>
      </p:sp>
    </p:spTree>
    <p:extLst>
      <p:ext uri="{BB962C8B-B14F-4D97-AF65-F5344CB8AC3E}">
        <p14:creationId xmlns:p14="http://schemas.microsoft.com/office/powerpoint/2010/main" val="1887605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3"/>
            <a:ext cx="10515600" cy="908324"/>
          </a:xfrm>
        </p:spPr>
        <p:txBody>
          <a:bodyPr>
            <a:normAutofit/>
          </a:bodyPr>
          <a:lstStyle/>
          <a:p>
            <a:r>
              <a:rPr lang="en-IN" sz="3600" b="1" dirty="0">
                <a:latin typeface="Georgia" panose="02040502050405020303" pitchFamily="18" charset="0"/>
              </a:rPr>
              <a:t>Innovation and Entrepreneurship</a:t>
            </a:r>
            <a:endParaRPr lang="en-US" sz="3600" b="1" dirty="0">
              <a:latin typeface="Georgia" panose="02040502050405020303" pitchFamily="18" charset="0"/>
            </a:endParaRPr>
          </a:p>
        </p:txBody>
      </p:sp>
      <p:sp>
        <p:nvSpPr>
          <p:cNvPr id="3" name="Content Placeholder 2"/>
          <p:cNvSpPr>
            <a:spLocks noGrp="1"/>
          </p:cNvSpPr>
          <p:nvPr>
            <p:ph idx="1"/>
          </p:nvPr>
        </p:nvSpPr>
        <p:spPr>
          <a:xfrm>
            <a:off x="838200" y="1408386"/>
            <a:ext cx="8779328" cy="4947963"/>
          </a:xfrm>
        </p:spPr>
        <p:txBody>
          <a:bodyPr>
            <a:normAutofit fontScale="92500"/>
          </a:bodyPr>
          <a:lstStyle/>
          <a:p>
            <a:pPr algn="just">
              <a:lnSpc>
                <a:spcPct val="120000"/>
              </a:lnSpc>
            </a:pPr>
            <a:r>
              <a:rPr lang="en-IN" sz="2400" b="1" dirty="0"/>
              <a:t>Innovation disrupts existing business model by introducing better products with superior value proposition at increasingly higher speed.</a:t>
            </a:r>
          </a:p>
          <a:p>
            <a:pPr marL="0" indent="0" algn="just">
              <a:lnSpc>
                <a:spcPct val="120000"/>
              </a:lnSpc>
              <a:buNone/>
            </a:pPr>
            <a:endParaRPr lang="en-IN" sz="2400" b="1" dirty="0"/>
          </a:p>
          <a:p>
            <a:pPr marL="0" indent="0" algn="just">
              <a:lnSpc>
                <a:spcPct val="120000"/>
              </a:lnSpc>
              <a:buNone/>
            </a:pPr>
            <a:r>
              <a:rPr lang="en-IN" sz="3000" b="1" dirty="0"/>
              <a:t>Fortune 500 firms in 1955 vs. 2014. </a:t>
            </a:r>
          </a:p>
          <a:p>
            <a:pPr algn="just">
              <a:lnSpc>
                <a:spcPct val="120000"/>
              </a:lnSpc>
            </a:pPr>
            <a:r>
              <a:rPr lang="en-IN" sz="2400" b="1" dirty="0"/>
              <a:t>In about</a:t>
            </a:r>
            <a:r>
              <a:rPr lang="en-US" sz="2400" b="1" dirty="0"/>
              <a:t> 60 years, almost </a:t>
            </a:r>
            <a:r>
              <a:rPr lang="en-US" sz="2400" b="1" u="sng" dirty="0">
                <a:solidFill>
                  <a:srgbClr val="0070C0"/>
                </a:solidFill>
              </a:rPr>
              <a:t>88% of the Fortune 500 </a:t>
            </a:r>
            <a:r>
              <a:rPr lang="en-US" sz="2400" b="1" dirty="0"/>
              <a:t>companies no longer feature in the list because they have either become </a:t>
            </a:r>
            <a:r>
              <a:rPr lang="en-US" sz="2400" b="1" dirty="0">
                <a:solidFill>
                  <a:srgbClr val="FF0000"/>
                </a:solidFill>
              </a:rPr>
              <a:t>bankrupt</a:t>
            </a:r>
            <a:r>
              <a:rPr lang="en-US" sz="2400" b="1" dirty="0"/>
              <a:t> or are no longer </a:t>
            </a:r>
            <a:r>
              <a:rPr lang="en-US" sz="2400" b="1" dirty="0">
                <a:solidFill>
                  <a:srgbClr val="FF0000"/>
                </a:solidFill>
              </a:rPr>
              <a:t>significant</a:t>
            </a:r>
            <a:r>
              <a:rPr lang="en-US" sz="2400" b="1" dirty="0"/>
              <a:t>. </a:t>
            </a:r>
          </a:p>
          <a:p>
            <a:pPr algn="just">
              <a:lnSpc>
                <a:spcPct val="120000"/>
              </a:lnSpc>
            </a:pPr>
            <a:r>
              <a:rPr lang="en-IN" sz="2400" b="1" dirty="0"/>
              <a:t>And we’re all better off because of that dynamic ‘creative destruction’.</a:t>
            </a:r>
          </a:p>
          <a:p>
            <a:pPr algn="just">
              <a:lnSpc>
                <a:spcPct val="120000"/>
              </a:lnSpc>
            </a:pPr>
            <a:endParaRPr lang="en-US" sz="2400" b="1" dirty="0"/>
          </a:p>
          <a:p>
            <a:pPr marL="0" indent="0">
              <a:lnSpc>
                <a:spcPct val="120000"/>
              </a:lnSpc>
              <a:buNone/>
            </a:pPr>
            <a:endParaRPr lang="en-US" sz="2400" b="1" dirty="0"/>
          </a:p>
        </p:txBody>
      </p:sp>
      <p:sp>
        <p:nvSpPr>
          <p:cNvPr id="4" name="Slide Number Placeholder 3"/>
          <p:cNvSpPr>
            <a:spLocks noGrp="1"/>
          </p:cNvSpPr>
          <p:nvPr>
            <p:ph type="sldNum" sz="quarter" idx="12"/>
          </p:nvPr>
        </p:nvSpPr>
        <p:spPr/>
        <p:txBody>
          <a:bodyPr/>
          <a:lstStyle/>
          <a:p>
            <a:fld id="{2CBC2861-336E-43D8-A467-ABE779BBF5C1}" type="slidenum">
              <a:rPr lang="en-US" smtClean="0"/>
              <a:pPr/>
              <a:t>12</a:t>
            </a:fld>
            <a:endParaRPr lang="en-US"/>
          </a:p>
        </p:txBody>
      </p:sp>
    </p:spTree>
    <p:extLst>
      <p:ext uri="{BB962C8B-B14F-4D97-AF65-F5344CB8AC3E}">
        <p14:creationId xmlns:p14="http://schemas.microsoft.com/office/powerpoint/2010/main" val="3502898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8215" y="1025498"/>
            <a:ext cx="7181594" cy="5069160"/>
          </a:xfrm>
        </p:spPr>
        <p:txBody>
          <a:bodyPr>
            <a:normAutofit lnSpcReduction="10000"/>
          </a:bodyPr>
          <a:lstStyle/>
          <a:p>
            <a:r>
              <a:rPr lang="en-US" sz="2200" b="1" dirty="0"/>
              <a:t>Every new employee gets a copy of the "</a:t>
            </a:r>
            <a:r>
              <a:rPr lang="en-US" sz="2200" b="1" i="1" dirty="0"/>
              <a:t>Facebook's little red book</a:t>
            </a:r>
            <a:r>
              <a:rPr lang="en-US" sz="2200" b="1" dirty="0"/>
              <a:t>“ that</a:t>
            </a:r>
            <a:r>
              <a:rPr lang="en-IN" sz="2200" b="1" dirty="0"/>
              <a:t> famously says:</a:t>
            </a:r>
          </a:p>
          <a:p>
            <a:pPr marL="0" indent="0">
              <a:buNone/>
            </a:pPr>
            <a:r>
              <a:rPr lang="en-IN" sz="2200" b="1" dirty="0">
                <a:solidFill>
                  <a:srgbClr val="007033"/>
                </a:solidFill>
              </a:rPr>
              <a:t>“If we don’t create the thing that </a:t>
            </a:r>
            <a:r>
              <a:rPr lang="en-IN" sz="2200" b="1" dirty="0">
                <a:solidFill>
                  <a:srgbClr val="C00000"/>
                </a:solidFill>
              </a:rPr>
              <a:t>kills Facebook</a:t>
            </a:r>
            <a:r>
              <a:rPr lang="en-IN" sz="2200" b="1" dirty="0">
                <a:solidFill>
                  <a:srgbClr val="007033"/>
                </a:solidFill>
              </a:rPr>
              <a:t>, someone else will”</a:t>
            </a:r>
          </a:p>
          <a:p>
            <a:pPr marL="0" indent="0">
              <a:buNone/>
            </a:pPr>
            <a:r>
              <a:rPr lang="en-US" sz="2200" b="1" dirty="0">
                <a:solidFill>
                  <a:srgbClr val="0070C0"/>
                </a:solidFill>
              </a:rPr>
              <a:t>It’s a way to communicate the history, mission, and values of the company.</a:t>
            </a:r>
          </a:p>
          <a:p>
            <a:pPr marL="0" indent="0">
              <a:buNone/>
            </a:pPr>
            <a:r>
              <a:rPr lang="en-US" sz="2200" b="1" dirty="0">
                <a:solidFill>
                  <a:srgbClr val="0070C0"/>
                </a:solidFill>
              </a:rPr>
              <a:t>One of the last pages says:</a:t>
            </a:r>
            <a:endParaRPr lang="en-IN" sz="2200" b="1" dirty="0">
              <a:solidFill>
                <a:srgbClr val="0070C0"/>
              </a:solidFill>
            </a:endParaRPr>
          </a:p>
          <a:p>
            <a:pPr marL="0" indent="0">
              <a:lnSpc>
                <a:spcPct val="110000"/>
              </a:lnSpc>
              <a:buNone/>
            </a:pPr>
            <a:r>
              <a:rPr lang="en-IN" sz="2200" b="1" dirty="0"/>
              <a:t>“Embracing change’ isn’t enough. It has to be so </a:t>
            </a:r>
            <a:r>
              <a:rPr lang="en-IN" sz="2200" b="1" dirty="0">
                <a:solidFill>
                  <a:srgbClr val="0070C0"/>
                </a:solidFill>
              </a:rPr>
              <a:t>hardwired into </a:t>
            </a:r>
            <a:r>
              <a:rPr lang="en-IN" sz="2200" b="1" dirty="0"/>
              <a:t>who we are that even talking about it seems redundant. The internet is not a friendly place. </a:t>
            </a:r>
            <a:r>
              <a:rPr lang="en-IN" sz="2200" b="1" dirty="0">
                <a:solidFill>
                  <a:srgbClr val="0070C0"/>
                </a:solidFill>
              </a:rPr>
              <a:t>Things that don’t stay relevant don’t even get the luxury of leaving ruins. </a:t>
            </a:r>
            <a:r>
              <a:rPr lang="en-IN" sz="2200" b="1" dirty="0"/>
              <a:t>They disappear.” </a:t>
            </a:r>
            <a:endParaRPr lang="en-US" sz="2200" b="1" dirty="0"/>
          </a:p>
        </p:txBody>
      </p:sp>
      <p:pic>
        <p:nvPicPr>
          <p:cNvPr id="9"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l="14750" t="9712" r="15081" b="8554"/>
          <a:stretch/>
        </p:blipFill>
        <p:spPr bwMode="auto">
          <a:xfrm>
            <a:off x="7868305" y="165581"/>
            <a:ext cx="2372474" cy="4099230"/>
          </a:xfrm>
          <a:custGeom>
            <a:avLst/>
            <a:gdLst>
              <a:gd name="connsiteX0" fmla="*/ 0 w 2372474"/>
              <a:gd name="connsiteY0" fmla="*/ 0 h 4099230"/>
              <a:gd name="connsiteX1" fmla="*/ 2372474 w 2372474"/>
              <a:gd name="connsiteY1" fmla="*/ 0 h 4099230"/>
              <a:gd name="connsiteX2" fmla="*/ 2372474 w 2372474"/>
              <a:gd name="connsiteY2" fmla="*/ 3904808 h 4099230"/>
              <a:gd name="connsiteX3" fmla="*/ 2111113 w 2372474"/>
              <a:gd name="connsiteY3" fmla="*/ 4099230 h 4099230"/>
              <a:gd name="connsiteX4" fmla="*/ 2017484 w 2372474"/>
              <a:gd name="connsiteY4" fmla="*/ 4099230 h 4099230"/>
              <a:gd name="connsiteX5" fmla="*/ 0 w 2372474"/>
              <a:gd name="connsiteY5" fmla="*/ 3802584 h 409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2474" h="4099230">
                <a:moveTo>
                  <a:pt x="0" y="0"/>
                </a:moveTo>
                <a:lnTo>
                  <a:pt x="2372474" y="0"/>
                </a:lnTo>
                <a:lnTo>
                  <a:pt x="2372474" y="3904808"/>
                </a:lnTo>
                <a:lnTo>
                  <a:pt x="2111113" y="4099230"/>
                </a:lnTo>
                <a:lnTo>
                  <a:pt x="2017484" y="4099230"/>
                </a:lnTo>
                <a:lnTo>
                  <a:pt x="0" y="3802584"/>
                </a:lnTo>
                <a:close/>
              </a:path>
            </a:pathLst>
          </a:cu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a:xfrm>
            <a:off x="743606" y="264004"/>
            <a:ext cx="10515600" cy="918722"/>
          </a:xfrm>
        </p:spPr>
        <p:txBody>
          <a:bodyPr vert="horz" lIns="91440" tIns="45720" rIns="91440" bIns="45720" rtlCol="0" anchor="ctr">
            <a:normAutofit/>
          </a:bodyPr>
          <a:lstStyle/>
          <a:p>
            <a:r>
              <a:rPr lang="en-US" sz="3600" b="1" dirty="0">
                <a:latin typeface="Georgia" panose="02040502050405020303" pitchFamily="18" charset="0"/>
              </a:rPr>
              <a:t>Innovate or Perish</a:t>
            </a:r>
          </a:p>
        </p:txBody>
      </p:sp>
      <p:sp>
        <p:nvSpPr>
          <p:cNvPr id="2" name="Slide Number Placeholder 1"/>
          <p:cNvSpPr>
            <a:spLocks noGrp="1"/>
          </p:cNvSpPr>
          <p:nvPr>
            <p:ph type="sldNum" sz="quarter" idx="12"/>
          </p:nvPr>
        </p:nvSpPr>
        <p:spPr/>
        <p:txBody>
          <a:bodyPr/>
          <a:lstStyle/>
          <a:p>
            <a:fld id="{2CBC2861-336E-43D8-A467-ABE779BBF5C1}" type="slidenum">
              <a:rPr lang="en-US" smtClean="0"/>
              <a:pPr/>
              <a:t>13</a:t>
            </a:fld>
            <a:endParaRPr lang="en-US"/>
          </a:p>
        </p:txBody>
      </p:sp>
    </p:spTree>
    <p:extLst>
      <p:ext uri="{BB962C8B-B14F-4D97-AF65-F5344CB8AC3E}">
        <p14:creationId xmlns:p14="http://schemas.microsoft.com/office/powerpoint/2010/main" val="556694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IN" sz="3600" b="1" dirty="0">
                <a:solidFill>
                  <a:srgbClr val="002060"/>
                </a:solidFill>
                <a:latin typeface="Georgia" panose="02040502050405020303" pitchFamily="18" charset="0"/>
              </a:rPr>
              <a:t>The Vision</a:t>
            </a:r>
            <a:endParaRPr lang="en-US"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590513" y="1580993"/>
            <a:ext cx="9838872" cy="4351338"/>
          </a:xfrm>
        </p:spPr>
        <p:txBody>
          <a:bodyPr>
            <a:normAutofit fontScale="85000" lnSpcReduction="10000"/>
          </a:bodyPr>
          <a:lstStyle/>
          <a:p>
            <a:r>
              <a:rPr lang="en-IN" b="1" dirty="0"/>
              <a:t>Vision is where the company wants to be or what it aspires to accomplish in the long run.</a:t>
            </a:r>
          </a:p>
          <a:p>
            <a:r>
              <a:rPr lang="en-IN" b="1" dirty="0"/>
              <a:t>It relates to the dream and passion. </a:t>
            </a:r>
          </a:p>
          <a:p>
            <a:r>
              <a:rPr lang="en-IN" b="1" dirty="0"/>
              <a:t>Bill Gates envisioned to see personal computers in every home [and not really the progression of business]. </a:t>
            </a:r>
          </a:p>
          <a:p>
            <a:r>
              <a:rPr lang="en-IN" b="1" dirty="0"/>
              <a:t>One of Elon Musk's visions is to see humankind travel to Mars and live there. [But the design of the spacecraft is not part of that vision. But the vision guides the designs.] </a:t>
            </a:r>
          </a:p>
          <a:p>
            <a:r>
              <a:rPr lang="en-IN" b="1" dirty="0"/>
              <a:t>Vision sets the direction for your business planning. </a:t>
            </a:r>
          </a:p>
          <a:p>
            <a:r>
              <a:rPr lang="en-IN" b="1" dirty="0">
                <a:solidFill>
                  <a:schemeClr val="accent5">
                    <a:lumMod val="75000"/>
                  </a:schemeClr>
                </a:solidFill>
              </a:rPr>
              <a:t>Founders have to be able to articulate and share a vision. A shared vision is one of the hallmarks of business success.</a:t>
            </a:r>
            <a:endParaRPr lang="en-US" b="1" dirty="0">
              <a:solidFill>
                <a:schemeClr val="accent5">
                  <a:lumMod val="75000"/>
                </a:schemeClr>
              </a:solidFill>
            </a:endParaRPr>
          </a:p>
        </p:txBody>
      </p:sp>
    </p:spTree>
    <p:extLst>
      <p:ext uri="{BB962C8B-B14F-4D97-AF65-F5344CB8AC3E}">
        <p14:creationId xmlns:p14="http://schemas.microsoft.com/office/powerpoint/2010/main" val="277247687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endParaRPr lang="en-IN" dirty="0"/>
          </a:p>
        </p:txBody>
      </p:sp>
      <p:sp>
        <p:nvSpPr>
          <p:cNvPr id="3" name="Content Placeholder 2"/>
          <p:cNvSpPr>
            <a:spLocks noGrp="1"/>
          </p:cNvSpPr>
          <p:nvPr>
            <p:ph idx="1"/>
          </p:nvPr>
        </p:nvSpPr>
        <p:spPr/>
        <p:txBody>
          <a:bodyPr/>
          <a:lstStyle/>
          <a:p>
            <a:r>
              <a:rPr lang="en-US" dirty="0"/>
              <a:t>To study entrepreneurship</a:t>
            </a:r>
          </a:p>
          <a:p>
            <a:pPr lvl="2"/>
            <a:r>
              <a:rPr lang="en-US" sz="2200" dirty="0"/>
              <a:t>To become entrepreneur</a:t>
            </a:r>
          </a:p>
          <a:p>
            <a:pPr lvl="2"/>
            <a:r>
              <a:rPr lang="en-US" sz="2200" dirty="0"/>
              <a:t>To become job-market-fit</a:t>
            </a:r>
          </a:p>
          <a:p>
            <a:pPr lvl="2"/>
            <a:r>
              <a:rPr lang="en-US" sz="2200" dirty="0"/>
              <a:t>To prepare to be corporate entrepreneur</a:t>
            </a:r>
          </a:p>
          <a:p>
            <a:r>
              <a:rPr lang="en-US" dirty="0"/>
              <a:t>To become an entrepreneur</a:t>
            </a:r>
            <a:endParaRPr lang="en-IN" dirty="0"/>
          </a:p>
        </p:txBody>
      </p:sp>
      <p:sp>
        <p:nvSpPr>
          <p:cNvPr id="4" name="Rectangle 3">
            <a:extLst>
              <a:ext uri="{FF2B5EF4-FFF2-40B4-BE49-F238E27FC236}">
                <a16:creationId xmlns:a16="http://schemas.microsoft.com/office/drawing/2014/main" id="{197C503B-A992-4FFB-886F-55A1486DECA1}"/>
              </a:ext>
            </a:extLst>
          </p:cNvPr>
          <p:cNvSpPr/>
          <p:nvPr/>
        </p:nvSpPr>
        <p:spPr>
          <a:xfrm>
            <a:off x="439561" y="1825625"/>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01</a:t>
            </a:r>
          </a:p>
        </p:txBody>
      </p:sp>
      <p:sp>
        <p:nvSpPr>
          <p:cNvPr id="5" name="Rectangle 4">
            <a:extLst>
              <a:ext uri="{FF2B5EF4-FFF2-40B4-BE49-F238E27FC236}">
                <a16:creationId xmlns:a16="http://schemas.microsoft.com/office/drawing/2014/main" id="{197C503B-A992-4FFB-886F-55A1486DECA1}"/>
              </a:ext>
            </a:extLst>
          </p:cNvPr>
          <p:cNvSpPr/>
          <p:nvPr/>
        </p:nvSpPr>
        <p:spPr>
          <a:xfrm>
            <a:off x="439561" y="3367448"/>
            <a:ext cx="633846" cy="63384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Lato Black"/>
                <a:ea typeface="+mn-ea"/>
                <a:cs typeface="+mn-cs"/>
              </a:rPr>
              <a:t>02</a:t>
            </a:r>
          </a:p>
        </p:txBody>
      </p:sp>
    </p:spTree>
    <p:extLst>
      <p:ext uri="{BB962C8B-B14F-4D97-AF65-F5344CB8AC3E}">
        <p14:creationId xmlns:p14="http://schemas.microsoft.com/office/powerpoint/2010/main" val="420787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602" y="370933"/>
            <a:ext cx="8781677" cy="1325563"/>
          </a:xfrm>
        </p:spPr>
        <p:txBody>
          <a:bodyPr/>
          <a:lstStyle/>
          <a:p>
            <a:r>
              <a:rPr lang="en-US" sz="3200" dirty="0"/>
              <a:t>Why should one aspire to become an entrepreneur? </a:t>
            </a:r>
            <a:endParaRPr lang="en-IN" sz="3200" b="1" dirty="0"/>
          </a:p>
        </p:txBody>
      </p:sp>
      <p:sp>
        <p:nvSpPr>
          <p:cNvPr id="3" name="Text Placeholder 2"/>
          <p:cNvSpPr>
            <a:spLocks noGrp="1"/>
          </p:cNvSpPr>
          <p:nvPr>
            <p:ph type="body" idx="1"/>
          </p:nvPr>
        </p:nvSpPr>
        <p:spPr>
          <a:xfrm>
            <a:off x="597601" y="2367144"/>
            <a:ext cx="10462469" cy="2929255"/>
          </a:xfrm>
        </p:spPr>
        <p:txBody>
          <a:bodyPr numCol="2">
            <a:normAutofit lnSpcReduction="10000"/>
          </a:bodyPr>
          <a:lstStyle/>
          <a:p>
            <a:r>
              <a:rPr lang="en-IN" sz="2400" dirty="0"/>
              <a:t>Be own boss -  autonomy &amp; freedom</a:t>
            </a:r>
          </a:p>
          <a:p>
            <a:r>
              <a:rPr lang="en-IN" sz="2400" dirty="0"/>
              <a:t>Personal wealth creation</a:t>
            </a:r>
          </a:p>
          <a:p>
            <a:r>
              <a:rPr lang="en-IN" sz="2400" b="1" dirty="0"/>
              <a:t>Economic value creation</a:t>
            </a:r>
          </a:p>
          <a:p>
            <a:r>
              <a:rPr lang="en-IN" sz="2400" b="1" dirty="0"/>
              <a:t>Social responsibility</a:t>
            </a:r>
          </a:p>
          <a:p>
            <a:r>
              <a:rPr lang="en-IN" sz="2400" b="1" dirty="0"/>
              <a:t>Corporate entrepreneurship</a:t>
            </a:r>
          </a:p>
          <a:p>
            <a:r>
              <a:rPr lang="en-US" sz="2400" b="1" dirty="0"/>
              <a:t>Accomplishment </a:t>
            </a:r>
          </a:p>
          <a:p>
            <a:r>
              <a:rPr lang="en-US" sz="2400" b="1" dirty="0"/>
              <a:t>Opportunity exploitation</a:t>
            </a:r>
          </a:p>
          <a:p>
            <a:r>
              <a:rPr lang="en-US" sz="2400" b="1" dirty="0"/>
              <a:t>Solve an acute &amp; agonizing pain</a:t>
            </a:r>
          </a:p>
          <a:p>
            <a:r>
              <a:rPr lang="en-US" sz="2400" b="1" dirty="0"/>
              <a:t>Deep knowledge in a domain</a:t>
            </a:r>
          </a:p>
          <a:p>
            <a:r>
              <a:rPr lang="en-US" sz="2400" b="1" dirty="0"/>
              <a:t>No other option but to start a business</a:t>
            </a:r>
          </a:p>
          <a:p>
            <a:r>
              <a:rPr lang="en-US" sz="2400" b="1" dirty="0"/>
              <a:t>Favorable ecosystem</a:t>
            </a:r>
            <a:endParaRPr lang="en-IN" sz="2400" b="1" dirty="0"/>
          </a:p>
        </p:txBody>
      </p:sp>
      <p:sp>
        <p:nvSpPr>
          <p:cNvPr id="5" name="TextBox 4"/>
          <p:cNvSpPr txBox="1"/>
          <p:nvPr/>
        </p:nvSpPr>
        <p:spPr>
          <a:xfrm>
            <a:off x="597601" y="1604163"/>
            <a:ext cx="8817429" cy="461665"/>
          </a:xfrm>
          <a:prstGeom prst="rect">
            <a:avLst/>
          </a:prstGeom>
          <a:noFill/>
        </p:spPr>
        <p:txBody>
          <a:bodyPr wrap="square" rtlCol="0">
            <a:spAutoFit/>
          </a:bodyPr>
          <a:lstStyle/>
          <a:p>
            <a:r>
              <a:rPr lang="en-US" sz="2400" b="1" dirty="0">
                <a:solidFill>
                  <a:schemeClr val="tx1">
                    <a:lumMod val="50000"/>
                    <a:lumOff val="50000"/>
                  </a:schemeClr>
                </a:solidFill>
                <a:latin typeface="Georgia" panose="02040502050405020303" pitchFamily="18" charset="0"/>
              </a:rPr>
              <a:t>Individualistic choices</a:t>
            </a:r>
            <a:endParaRPr lang="en-IN" sz="2400" b="1" dirty="0">
              <a:solidFill>
                <a:schemeClr val="tx1">
                  <a:lumMod val="50000"/>
                  <a:lumOff val="50000"/>
                </a:schemeClr>
              </a:solidFill>
              <a:latin typeface="Georgia" panose="02040502050405020303" pitchFamily="18" charset="0"/>
            </a:endParaRPr>
          </a:p>
        </p:txBody>
      </p:sp>
    </p:spTree>
    <p:extLst>
      <p:ext uri="{BB962C8B-B14F-4D97-AF65-F5344CB8AC3E}">
        <p14:creationId xmlns:p14="http://schemas.microsoft.com/office/powerpoint/2010/main" val="366313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one aspire to become an entrepreneur? </a:t>
            </a:r>
            <a:endParaRPr lang="en-IN" dirty="0"/>
          </a:p>
        </p:txBody>
      </p:sp>
      <p:sp>
        <p:nvSpPr>
          <p:cNvPr id="3" name="Content Placeholder 2"/>
          <p:cNvSpPr>
            <a:spLocks noGrp="1"/>
          </p:cNvSpPr>
          <p:nvPr>
            <p:ph idx="1"/>
          </p:nvPr>
        </p:nvSpPr>
        <p:spPr/>
        <p:txBody>
          <a:bodyPr/>
          <a:lstStyle/>
          <a:p>
            <a:r>
              <a:rPr lang="en-US" dirty="0"/>
              <a:t>Some contribution of entrepreneurs are highly profound.</a:t>
            </a:r>
          </a:p>
          <a:p>
            <a:r>
              <a:rPr lang="en-US" dirty="0"/>
              <a:t>Wealth for self &amp;family</a:t>
            </a:r>
          </a:p>
          <a:p>
            <a:r>
              <a:rPr lang="en-US" dirty="0"/>
              <a:t>Economic value creation for the nation</a:t>
            </a:r>
          </a:p>
          <a:p>
            <a:r>
              <a:rPr lang="en-US" dirty="0"/>
              <a:t>Socio-economic value creation</a:t>
            </a:r>
          </a:p>
          <a:p>
            <a:r>
              <a:rPr lang="en-US" dirty="0"/>
              <a:t>Contribution to the progression of our civilization</a:t>
            </a:r>
          </a:p>
          <a:p>
            <a:endParaRPr lang="en-IN" dirty="0"/>
          </a:p>
        </p:txBody>
      </p:sp>
    </p:spTree>
    <p:extLst>
      <p:ext uri="{BB962C8B-B14F-4D97-AF65-F5344CB8AC3E}">
        <p14:creationId xmlns:p14="http://schemas.microsoft.com/office/powerpoint/2010/main" val="3771251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7500257" cy="875846"/>
          </a:xfrm>
        </p:spPr>
        <p:txBody>
          <a:bodyPr>
            <a:normAutofit fontScale="90000"/>
          </a:bodyPr>
          <a:lstStyle/>
          <a:p>
            <a:r>
              <a:rPr lang="en-US" dirty="0"/>
              <a:t>Create Something New and Feel  the Sense of Achievements</a:t>
            </a:r>
            <a:endParaRPr lang="en-IN" dirty="0"/>
          </a:p>
        </p:txBody>
      </p:sp>
      <p:sp>
        <p:nvSpPr>
          <p:cNvPr id="3" name="Content Placeholder 2"/>
          <p:cNvSpPr>
            <a:spLocks noGrp="1"/>
          </p:cNvSpPr>
          <p:nvPr>
            <p:ph idx="1"/>
          </p:nvPr>
        </p:nvSpPr>
        <p:spPr>
          <a:xfrm>
            <a:off x="838200" y="1240972"/>
            <a:ext cx="11049000" cy="4935991"/>
          </a:xfrm>
          <a:solidFill>
            <a:schemeClr val="bg1"/>
          </a:solidFill>
        </p:spPr>
        <p:txBody>
          <a:bodyPr/>
          <a:lstStyle/>
          <a:p>
            <a:pPr>
              <a:lnSpc>
                <a:spcPct val="150000"/>
              </a:lnSpc>
            </a:pPr>
            <a:r>
              <a:rPr lang="en-US" dirty="0"/>
              <a:t>Create a venture</a:t>
            </a:r>
          </a:p>
          <a:p>
            <a:pPr>
              <a:lnSpc>
                <a:spcPct val="150000"/>
              </a:lnSpc>
            </a:pPr>
            <a:r>
              <a:rPr lang="en-US" dirty="0"/>
              <a:t>Give jobs</a:t>
            </a:r>
          </a:p>
          <a:p>
            <a:pPr>
              <a:lnSpc>
                <a:spcPct val="150000"/>
              </a:lnSpc>
            </a:pPr>
            <a:r>
              <a:rPr lang="en-US" dirty="0"/>
              <a:t>Government income</a:t>
            </a:r>
          </a:p>
          <a:p>
            <a:pPr>
              <a:lnSpc>
                <a:spcPct val="150000"/>
              </a:lnSpc>
            </a:pPr>
            <a:r>
              <a:rPr lang="en-US" dirty="0"/>
              <a:t>Nation building</a:t>
            </a:r>
          </a:p>
          <a:p>
            <a:pPr>
              <a:lnSpc>
                <a:spcPct val="150000"/>
              </a:lnSpc>
            </a:pPr>
            <a:r>
              <a:rPr lang="en-US" dirty="0"/>
              <a:t>Create wealth for self, family and community</a:t>
            </a:r>
            <a:endParaRPr lang="en-IN" dirty="0"/>
          </a:p>
        </p:txBody>
      </p:sp>
      <p:pic>
        <p:nvPicPr>
          <p:cNvPr id="4" name="Picture 3"/>
          <p:cNvPicPr>
            <a:picLocks noChangeAspect="1"/>
          </p:cNvPicPr>
          <p:nvPr/>
        </p:nvPicPr>
        <p:blipFill>
          <a:blip r:embed="rId3"/>
          <a:stretch>
            <a:fillRect/>
          </a:stretch>
        </p:blipFill>
        <p:spPr>
          <a:xfrm>
            <a:off x="5742214" y="1240972"/>
            <a:ext cx="5829300" cy="3223780"/>
          </a:xfrm>
          <a:prstGeom prst="rect">
            <a:avLst/>
          </a:prstGeom>
        </p:spPr>
      </p:pic>
    </p:spTree>
    <p:extLst>
      <p:ext uri="{BB962C8B-B14F-4D97-AF65-F5344CB8AC3E}">
        <p14:creationId xmlns:p14="http://schemas.microsoft.com/office/powerpoint/2010/main" val="387239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18" y="525868"/>
            <a:ext cx="11445765" cy="521908"/>
          </a:xfrm>
        </p:spPr>
        <p:txBody>
          <a:bodyPr>
            <a:normAutofit/>
          </a:bodyPr>
          <a:lstStyle/>
          <a:p>
            <a:r>
              <a:rPr lang="en-US" sz="2400" b="1" dirty="0">
                <a:latin typeface="Georgia" panose="02040502050405020303" pitchFamily="18" charset="0"/>
              </a:rPr>
              <a:t>‘Global Entrepreneurship Index’ and ‘Per-Capita GDP’</a:t>
            </a:r>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319998" y="951439"/>
            <a:ext cx="5976146" cy="3614008"/>
          </a:xfrm>
          <a:prstGeom prst="rect">
            <a:avLst/>
          </a:prstGeom>
          <a:noFill/>
          <a:ln>
            <a:noFill/>
          </a:ln>
        </p:spPr>
      </p:pic>
      <p:sp>
        <p:nvSpPr>
          <p:cNvPr id="3" name="TextBox 2"/>
          <p:cNvSpPr txBox="1"/>
          <p:nvPr/>
        </p:nvSpPr>
        <p:spPr>
          <a:xfrm>
            <a:off x="336718" y="6061749"/>
            <a:ext cx="9285008" cy="369332"/>
          </a:xfrm>
          <a:prstGeom prst="rect">
            <a:avLst/>
          </a:prstGeom>
          <a:solidFill>
            <a:srgbClr val="E5ECEC"/>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Data source  </a:t>
            </a:r>
            <a:r>
              <a:rPr lang="en-US" dirty="0"/>
              <a:t>https://thegedi.org/2019-global-entrepreneurship-index-data/</a:t>
            </a:r>
          </a:p>
        </p:txBody>
      </p:sp>
      <p:sp>
        <p:nvSpPr>
          <p:cNvPr id="7" name="Slide Number Placeholder 6"/>
          <p:cNvSpPr>
            <a:spLocks noGrp="1"/>
          </p:cNvSpPr>
          <p:nvPr>
            <p:ph type="sldNum" sz="quarter" idx="12"/>
          </p:nvPr>
        </p:nvSpPr>
        <p:spPr/>
        <p:txBody>
          <a:bodyPr/>
          <a:lstStyle/>
          <a:p>
            <a:fld id="{2CBC2861-336E-43D8-A467-ABE779BBF5C1}" type="slidenum">
              <a:rPr lang="en-US" smtClean="0"/>
              <a:pPr/>
              <a:t>19</a:t>
            </a:fld>
            <a:endParaRPr lang="en-US"/>
          </a:p>
        </p:txBody>
      </p:sp>
      <p:sp>
        <p:nvSpPr>
          <p:cNvPr id="8" name="TextBox 7"/>
          <p:cNvSpPr txBox="1"/>
          <p:nvPr/>
        </p:nvSpPr>
        <p:spPr>
          <a:xfrm>
            <a:off x="336718" y="1678000"/>
            <a:ext cx="3983280" cy="2308324"/>
          </a:xfrm>
          <a:prstGeom prst="rect">
            <a:avLst/>
          </a:prstGeom>
          <a:noFill/>
        </p:spPr>
        <p:txBody>
          <a:bodyPr wrap="square" rtlCol="0">
            <a:spAutoFit/>
          </a:bodyPr>
          <a:lstStyle/>
          <a:p>
            <a:r>
              <a:rPr lang="en-US" sz="2400" b="1" i="1" dirty="0">
                <a:solidFill>
                  <a:schemeClr val="tx1">
                    <a:lumMod val="50000"/>
                    <a:lumOff val="50000"/>
                  </a:schemeClr>
                </a:solidFill>
              </a:rPr>
              <a:t>Note:</a:t>
            </a:r>
            <a:r>
              <a:rPr lang="en-US" sz="2400" b="1" dirty="0">
                <a:solidFill>
                  <a:schemeClr val="tx1">
                    <a:lumMod val="50000"/>
                    <a:lumOff val="50000"/>
                  </a:schemeClr>
                </a:solidFill>
              </a:rPr>
              <a:t> Annual GDP is the monetary value of all goods and services produced within the country in a year. Divide that by the number of people to get per-capita GDP.</a:t>
            </a:r>
            <a:endParaRPr lang="en-IN" sz="2400" b="1" dirty="0">
              <a:solidFill>
                <a:schemeClr val="tx1">
                  <a:lumMod val="50000"/>
                  <a:lumOff val="50000"/>
                </a:schemeClr>
              </a:solidFill>
            </a:endParaRPr>
          </a:p>
        </p:txBody>
      </p:sp>
      <p:sp>
        <p:nvSpPr>
          <p:cNvPr id="9" name="TextBox 8"/>
          <p:cNvSpPr txBox="1"/>
          <p:nvPr/>
        </p:nvSpPr>
        <p:spPr>
          <a:xfrm>
            <a:off x="434340" y="4806681"/>
            <a:ext cx="8526780" cy="1323439"/>
          </a:xfrm>
          <a:prstGeom prst="rect">
            <a:avLst/>
          </a:prstGeom>
          <a:noFill/>
        </p:spPr>
        <p:txBody>
          <a:bodyPr wrap="square" rtlCol="0">
            <a:spAutoFit/>
          </a:bodyPr>
          <a:lstStyle/>
          <a:p>
            <a:r>
              <a:rPr lang="en-US" sz="2000" dirty="0"/>
              <a:t>Clearly, countries with higher entrepreneurial activities generate higher per-capita GDP, which in turn leads to higher government income that leads to better infrastructure, better healthcare and better public amenities. </a:t>
            </a:r>
          </a:p>
          <a:p>
            <a:endParaRPr lang="en-IN" sz="2000" dirty="0"/>
          </a:p>
        </p:txBody>
      </p:sp>
      <p:grpSp>
        <p:nvGrpSpPr>
          <p:cNvPr id="12" name="Group 11"/>
          <p:cNvGrpSpPr/>
          <p:nvPr/>
        </p:nvGrpSpPr>
        <p:grpSpPr>
          <a:xfrm>
            <a:off x="4330143" y="1040564"/>
            <a:ext cx="5652057" cy="3508842"/>
            <a:chOff x="4330143" y="1040564"/>
            <a:chExt cx="5652057" cy="3508842"/>
          </a:xfrm>
        </p:grpSpPr>
        <p:cxnSp>
          <p:nvCxnSpPr>
            <p:cNvPr id="5" name="Straight Connector 4"/>
            <p:cNvCxnSpPr>
              <a:cxnSpLocks/>
            </p:cNvCxnSpPr>
            <p:nvPr/>
          </p:nvCxnSpPr>
          <p:spPr>
            <a:xfrm flipV="1">
              <a:off x="4940365" y="1040564"/>
              <a:ext cx="5041835" cy="266150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64441" y="1568072"/>
              <a:ext cx="3024336" cy="369332"/>
            </a:xfrm>
            <a:prstGeom prst="rect">
              <a:avLst/>
            </a:prstGeom>
            <a:solidFill>
              <a:schemeClr val="accent6">
                <a:lumMod val="20000"/>
                <a:lumOff val="80000"/>
              </a:schemeClr>
            </a:solidFill>
          </p:spPr>
          <p:txBody>
            <a:bodyPr wrap="square" rtlCol="0">
              <a:spAutoFit/>
            </a:bodyPr>
            <a:lstStyle/>
            <a:p>
              <a:pPr algn="ctr"/>
              <a:r>
                <a:rPr lang="en-IN" dirty="0"/>
                <a:t>Scatter plot</a:t>
              </a:r>
              <a:endParaRPr lang="en-US" dirty="0"/>
            </a:p>
          </p:txBody>
        </p:sp>
        <p:sp>
          <p:nvSpPr>
            <p:cNvPr id="10" name="TextBox 9"/>
            <p:cNvSpPr txBox="1"/>
            <p:nvPr/>
          </p:nvSpPr>
          <p:spPr>
            <a:xfrm rot="16200000">
              <a:off x="2996063" y="2374644"/>
              <a:ext cx="3037491" cy="369332"/>
            </a:xfrm>
            <a:prstGeom prst="rect">
              <a:avLst/>
            </a:prstGeom>
            <a:solidFill>
              <a:schemeClr val="accent1">
                <a:lumMod val="40000"/>
                <a:lumOff val="60000"/>
              </a:schemeClr>
            </a:solidFill>
          </p:spPr>
          <p:txBody>
            <a:bodyPr wrap="square" rtlCol="0">
              <a:spAutoFit/>
            </a:bodyPr>
            <a:lstStyle/>
            <a:p>
              <a:r>
                <a:rPr lang="en-US" dirty="0"/>
                <a:t>Global entrepreneurship index</a:t>
              </a:r>
              <a:endParaRPr lang="en-IN" dirty="0"/>
            </a:p>
          </p:txBody>
        </p:sp>
        <p:sp>
          <p:nvSpPr>
            <p:cNvPr id="11" name="TextBox 10"/>
            <p:cNvSpPr txBox="1"/>
            <p:nvPr/>
          </p:nvSpPr>
          <p:spPr>
            <a:xfrm>
              <a:off x="6059600" y="4241629"/>
              <a:ext cx="2706624" cy="307777"/>
            </a:xfrm>
            <a:prstGeom prst="rect">
              <a:avLst/>
            </a:prstGeom>
            <a:solidFill>
              <a:schemeClr val="accent1">
                <a:lumMod val="40000"/>
                <a:lumOff val="60000"/>
              </a:schemeClr>
            </a:solidFill>
          </p:spPr>
          <p:txBody>
            <a:bodyPr wrap="square" rtlCol="0">
              <a:spAutoFit/>
            </a:bodyPr>
            <a:lstStyle/>
            <a:p>
              <a:r>
                <a:rPr lang="en-US" dirty="0"/>
                <a:t>Per Capita GDP</a:t>
              </a:r>
              <a:endParaRPr lang="en-IN" dirty="0"/>
            </a:p>
          </p:txBody>
        </p:sp>
      </p:grpSp>
    </p:spTree>
    <p:extLst>
      <p:ext uri="{BB962C8B-B14F-4D97-AF65-F5344CB8AC3E}">
        <p14:creationId xmlns:p14="http://schemas.microsoft.com/office/powerpoint/2010/main" val="2707532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1974" r="13312" b="11340"/>
          <a:stretch/>
        </p:blipFill>
        <p:spPr>
          <a:xfrm>
            <a:off x="134224" y="258490"/>
            <a:ext cx="2967481" cy="218502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026" name="Picture 2" descr="Image result for rice mill in burdw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7149" y="2561070"/>
            <a:ext cx="3564630" cy="2383155"/>
          </a:xfrm>
          <a:prstGeom prst="rect">
            <a:avLst/>
          </a:prstGeom>
          <a:no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028" name="Picture 4" descr="Image result for rice mill in burdwan"/>
          <p:cNvPicPr>
            <a:picLocks noChangeAspect="1" noChangeArrowheads="1"/>
          </p:cNvPicPr>
          <p:nvPr/>
        </p:nvPicPr>
        <p:blipFill rotWithShape="1">
          <a:blip r:embed="rId4">
            <a:extLst>
              <a:ext uri="{28A0092B-C50C-407E-A947-70E740481C1C}">
                <a14:useLocalDpi xmlns:a14="http://schemas.microsoft.com/office/drawing/2010/main" val="0"/>
              </a:ext>
            </a:extLst>
          </a:blip>
          <a:srcRect l="-1" r="11408"/>
          <a:stretch/>
        </p:blipFill>
        <p:spPr bwMode="auto">
          <a:xfrm>
            <a:off x="3476425" y="274975"/>
            <a:ext cx="4035684" cy="1945465"/>
          </a:xfrm>
          <a:prstGeom prst="rect">
            <a:avLst/>
          </a:prstGeom>
          <a:no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030" name="Picture 6" descr="Wood, Logs, Trunks, Forest, Stack, Wood Pile"/>
          <p:cNvPicPr>
            <a:picLocks noChangeAspect="1" noChangeArrowheads="1"/>
          </p:cNvPicPr>
          <p:nvPr/>
        </p:nvPicPr>
        <p:blipFill rotWithShape="1">
          <a:blip r:embed="rId5">
            <a:extLst>
              <a:ext uri="{28A0092B-C50C-407E-A947-70E740481C1C}">
                <a14:useLocalDpi xmlns:a14="http://schemas.microsoft.com/office/drawing/2010/main" val="0"/>
              </a:ext>
            </a:extLst>
          </a:blip>
          <a:srcRect l="14955" t="32853" r="19904"/>
          <a:stretch/>
        </p:blipFill>
        <p:spPr bwMode="auto">
          <a:xfrm>
            <a:off x="7886830" y="741440"/>
            <a:ext cx="2743200" cy="1891029"/>
          </a:xfrm>
          <a:prstGeom prst="rect">
            <a:avLst/>
          </a:prstGeom>
          <a:no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9409" y="2655452"/>
            <a:ext cx="2928026" cy="1948468"/>
          </a:xfrm>
          <a:prstGeom prst="rect">
            <a:avLst/>
          </a:prstGeom>
          <a:ln>
            <a:noFill/>
          </a:ln>
          <a:effectLst>
            <a:outerShdw blurRad="57785" dist="33020" dir="3180000" algn="ctr">
              <a:srgbClr val="000000">
                <a:alpha val="30000"/>
              </a:srgbClr>
            </a:outerShdw>
            <a:softEdge rad="112500"/>
          </a:effectLst>
          <a:scene3d>
            <a:camera prst="orthographicFront">
              <a:rot lat="0" lon="0" rev="0"/>
            </a:camera>
            <a:lightRig rig="brightRoom" dir="t">
              <a:rot lat="0" lon="0" rev="600000"/>
            </a:lightRig>
          </a:scene3d>
          <a:sp3d prstMaterial="metal">
            <a:bevelT w="38100" h="57150" prst="angle"/>
          </a:sp3d>
        </p:spPr>
      </p:pic>
      <p:pic>
        <p:nvPicPr>
          <p:cNvPr id="9" name="Picture 8"/>
          <p:cNvPicPr>
            <a:picLocks noChangeAspect="1"/>
          </p:cNvPicPr>
          <p:nvPr/>
        </p:nvPicPr>
        <p:blipFill>
          <a:blip r:embed="rId7"/>
          <a:stretch>
            <a:fillRect/>
          </a:stretch>
        </p:blipFill>
        <p:spPr>
          <a:xfrm>
            <a:off x="316120" y="4820630"/>
            <a:ext cx="2962753" cy="1817728"/>
          </a:xfrm>
          <a:prstGeom prst="rect">
            <a:avLst/>
          </a:prstGeom>
          <a:ln>
            <a:noFill/>
          </a:ln>
          <a:effectLst>
            <a:outerShdw blurRad="184150" dist="241300" dir="11520000" sx="110000" sy="110000" algn="ctr">
              <a:srgbClr val="000000">
                <a:alpha val="18000"/>
              </a:srgbClr>
            </a:outerShdw>
          </a:effectLst>
          <a:scene3d>
            <a:camera prst="perspectiveFront" fov="5100000">
              <a:rot lat="0" lon="1500000" rev="0"/>
            </a:camera>
            <a:lightRig rig="flood" dir="t">
              <a:rot lat="0" lon="0" rev="13800000"/>
            </a:lightRig>
          </a:scene3d>
          <a:sp3d extrusionH="107950" prstMaterial="plastic">
            <a:bevelT w="82550" h="63500" prst="divot"/>
            <a:bevelB/>
          </a:sp3d>
        </p:spPr>
      </p:pic>
      <p:pic>
        <p:nvPicPr>
          <p:cNvPr id="1032" name="Picture 8" descr="Image result for rural health center"/>
          <p:cNvPicPr>
            <a:picLocks noChangeAspect="1" noChangeArrowheads="1"/>
          </p:cNvPicPr>
          <p:nvPr/>
        </p:nvPicPr>
        <p:blipFill rotWithShape="1">
          <a:blip r:embed="rId8">
            <a:extLst>
              <a:ext uri="{28A0092B-C50C-407E-A947-70E740481C1C}">
                <a14:useLocalDpi xmlns:a14="http://schemas.microsoft.com/office/drawing/2010/main" val="0"/>
              </a:ext>
            </a:extLst>
          </a:blip>
          <a:srcRect t="9530" b="7861"/>
          <a:stretch/>
        </p:blipFill>
        <p:spPr bwMode="auto">
          <a:xfrm>
            <a:off x="3847982" y="5133443"/>
            <a:ext cx="3062783" cy="170784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034" name="Picture 10" descr="Tea, Tea Stall, India, Stall, Food, Market, Traditiona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58778" y="2879566"/>
            <a:ext cx="2967602" cy="165658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56BEFB9A-75BE-4736-83D6-6A44720B10DB}" type="slidenum">
              <a:rPr lang="en-US" smtClean="0"/>
              <a:t>2</a:t>
            </a:fld>
            <a:endParaRPr lang="en-US"/>
          </a:p>
        </p:txBody>
      </p:sp>
      <p:pic>
        <p:nvPicPr>
          <p:cNvPr id="3" name="Picture 2">
            <a:extLst>
              <a:ext uri="{FF2B5EF4-FFF2-40B4-BE49-F238E27FC236}">
                <a16:creationId xmlns:a16="http://schemas.microsoft.com/office/drawing/2014/main" id="{502C197B-598F-4A91-8A46-8002A05B4BA2}"/>
              </a:ext>
            </a:extLst>
          </p:cNvPr>
          <p:cNvPicPr>
            <a:picLocks noChangeAspect="1"/>
          </p:cNvPicPr>
          <p:nvPr/>
        </p:nvPicPr>
        <p:blipFill>
          <a:blip r:embed="rId10">
            <a:lum bright="20000"/>
          </a:blip>
          <a:stretch>
            <a:fillRect/>
          </a:stretch>
        </p:blipFill>
        <p:spPr>
          <a:xfrm>
            <a:off x="7089991" y="4569153"/>
            <a:ext cx="2644904" cy="2185329"/>
          </a:xfrm>
          <a:prstGeom prst="rect">
            <a:avLst/>
          </a:prstGeom>
          <a:ln>
            <a:noFill/>
          </a:ln>
          <a:effectLst>
            <a:outerShdw blurRad="184150" dist="241300" dir="11520000" sx="110000" sy="110000" algn="ctr">
              <a:srgbClr val="000000">
                <a:alpha val="18000"/>
              </a:srgbClr>
            </a:outerShdw>
          </a:effectLst>
          <a:scene3d>
            <a:camera prst="perspectiveFront" fov="5100000">
              <a:rot lat="0" lon="1500000" rev="0"/>
            </a:camera>
            <a:lightRig rig="flood" dir="t">
              <a:rot lat="0" lon="0" rev="13800000"/>
            </a:lightRig>
          </a:scene3d>
          <a:sp3d extrusionH="107950" prstMaterial="plastic">
            <a:bevelT w="82550" h="63500" prst="divot"/>
            <a:bevelB/>
          </a:sp3d>
        </p:spPr>
      </p:pic>
      <p:sp>
        <p:nvSpPr>
          <p:cNvPr id="6" name="Arrow: Right 5">
            <a:extLst>
              <a:ext uri="{FF2B5EF4-FFF2-40B4-BE49-F238E27FC236}">
                <a16:creationId xmlns:a16="http://schemas.microsoft.com/office/drawing/2014/main" id="{99C310D0-86FB-462D-BF37-D7B02957F3C4}"/>
              </a:ext>
            </a:extLst>
          </p:cNvPr>
          <p:cNvSpPr/>
          <p:nvPr/>
        </p:nvSpPr>
        <p:spPr>
          <a:xfrm>
            <a:off x="7203354" y="3321779"/>
            <a:ext cx="373477" cy="885514"/>
          </a:xfrm>
          <a:prstGeom prst="rightArrow">
            <a:avLst/>
          </a:prstGeom>
          <a:solidFill>
            <a:schemeClr val="tx2">
              <a:lumMod val="75000"/>
              <a:alpha val="27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FDBBBBA4-E009-4090-BF14-2CF1551F44F3}"/>
              </a:ext>
            </a:extLst>
          </p:cNvPr>
          <p:cNvSpPr/>
          <p:nvPr/>
        </p:nvSpPr>
        <p:spPr>
          <a:xfrm rot="16200000">
            <a:off x="5136150" y="1244197"/>
            <a:ext cx="373477" cy="885514"/>
          </a:xfrm>
          <a:prstGeom prst="rightArrow">
            <a:avLst/>
          </a:prstGeom>
          <a:solidFill>
            <a:schemeClr val="tx2">
              <a:lumMod val="75000"/>
              <a:alpha val="27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2375E21D-79E3-40F3-8E3F-29B0EFDA6DB4}"/>
              </a:ext>
            </a:extLst>
          </p:cNvPr>
          <p:cNvSpPr/>
          <p:nvPr/>
        </p:nvSpPr>
        <p:spPr>
          <a:xfrm rot="12800877">
            <a:off x="3253244" y="2128855"/>
            <a:ext cx="373477" cy="885514"/>
          </a:xfrm>
          <a:prstGeom prst="rightArrow">
            <a:avLst/>
          </a:prstGeom>
          <a:solidFill>
            <a:schemeClr val="tx2">
              <a:lumMod val="75000"/>
              <a:alpha val="27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1794F4E0-EE51-435C-82BC-D33C950B87F0}"/>
              </a:ext>
            </a:extLst>
          </p:cNvPr>
          <p:cNvSpPr/>
          <p:nvPr/>
        </p:nvSpPr>
        <p:spPr>
          <a:xfrm rot="10800000">
            <a:off x="2980932" y="3345768"/>
            <a:ext cx="373477" cy="885514"/>
          </a:xfrm>
          <a:prstGeom prst="rightArrow">
            <a:avLst/>
          </a:prstGeom>
          <a:solidFill>
            <a:schemeClr val="tx2">
              <a:lumMod val="75000"/>
              <a:alpha val="27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69522CE3-0B27-4EB5-B626-18843AE722FB}"/>
              </a:ext>
            </a:extLst>
          </p:cNvPr>
          <p:cNvSpPr/>
          <p:nvPr/>
        </p:nvSpPr>
        <p:spPr>
          <a:xfrm rot="8420570">
            <a:off x="3341297" y="4532453"/>
            <a:ext cx="373477" cy="885514"/>
          </a:xfrm>
          <a:prstGeom prst="rightArrow">
            <a:avLst/>
          </a:prstGeom>
          <a:solidFill>
            <a:schemeClr val="tx2">
              <a:lumMod val="75000"/>
              <a:alpha val="27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085EC42A-0E0B-4585-9651-C5B5CF921608}"/>
              </a:ext>
            </a:extLst>
          </p:cNvPr>
          <p:cNvSpPr/>
          <p:nvPr/>
        </p:nvSpPr>
        <p:spPr>
          <a:xfrm rot="5400000">
            <a:off x="5015343" y="5175483"/>
            <a:ext cx="373477" cy="885514"/>
          </a:xfrm>
          <a:prstGeom prst="rightArrow">
            <a:avLst/>
          </a:prstGeom>
          <a:solidFill>
            <a:schemeClr val="tx2">
              <a:lumMod val="75000"/>
              <a:alpha val="27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86D1F841-B6D4-44E4-8FC5-F104FF413F71}"/>
              </a:ext>
            </a:extLst>
          </p:cNvPr>
          <p:cNvSpPr/>
          <p:nvPr/>
        </p:nvSpPr>
        <p:spPr>
          <a:xfrm rot="1745099">
            <a:off x="6843931" y="4454013"/>
            <a:ext cx="373477" cy="885514"/>
          </a:xfrm>
          <a:prstGeom prst="rightArrow">
            <a:avLst/>
          </a:prstGeom>
          <a:solidFill>
            <a:schemeClr val="tx2">
              <a:lumMod val="75000"/>
              <a:alpha val="27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B33E799E-7C43-42F0-89E1-A0F732EA9F5D}"/>
              </a:ext>
            </a:extLst>
          </p:cNvPr>
          <p:cNvSpPr/>
          <p:nvPr/>
        </p:nvSpPr>
        <p:spPr>
          <a:xfrm rot="20114719">
            <a:off x="7016616" y="2214216"/>
            <a:ext cx="373477" cy="885514"/>
          </a:xfrm>
          <a:prstGeom prst="rightArrow">
            <a:avLst/>
          </a:prstGeom>
          <a:solidFill>
            <a:schemeClr val="tx2">
              <a:lumMod val="75000"/>
              <a:alpha val="27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Circular 21">
            <a:extLst>
              <a:ext uri="{FF2B5EF4-FFF2-40B4-BE49-F238E27FC236}">
                <a16:creationId xmlns:a16="http://schemas.microsoft.com/office/drawing/2014/main" id="{BE4B47AA-A685-4AC8-9DC8-0625C9A6702E}"/>
              </a:ext>
            </a:extLst>
          </p:cNvPr>
          <p:cNvSpPr/>
          <p:nvPr/>
        </p:nvSpPr>
        <p:spPr>
          <a:xfrm>
            <a:off x="2755594" y="1166094"/>
            <a:ext cx="5087740" cy="4983280"/>
          </a:xfrm>
          <a:prstGeom prst="circularArrow">
            <a:avLst>
              <a:gd name="adj1" fmla="val 9573"/>
              <a:gd name="adj2" fmla="val 1142322"/>
              <a:gd name="adj3" fmla="val 4881291"/>
              <a:gd name="adj4" fmla="val 6137510"/>
              <a:gd name="adj5" fmla="val 8706"/>
            </a:avLst>
          </a:prstGeom>
          <a:solidFill>
            <a:schemeClr val="accent1">
              <a:hueOff val="0"/>
              <a:satOff val="0"/>
              <a:lumOff val="0"/>
              <a:alpha val="12000"/>
            </a:schemeClr>
          </a:solidFill>
          <a:ln w="63500">
            <a:solidFill>
              <a:schemeClr val="accent2"/>
            </a:solidFill>
            <a:prstDash val="sysDot"/>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Title 1"/>
          <p:cNvSpPr txBox="1">
            <a:spLocks/>
          </p:cNvSpPr>
          <p:nvPr/>
        </p:nvSpPr>
        <p:spPr>
          <a:xfrm>
            <a:off x="2971073" y="2139809"/>
            <a:ext cx="5052520" cy="586741"/>
          </a:xfrm>
          <a:prstGeom prst="rect">
            <a:avLst/>
          </a:prstGeom>
          <a:solidFill>
            <a:schemeClr val="bg1">
              <a:alpha val="64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b="1" dirty="0">
                <a:latin typeface="Georgia" panose="02040502050405020303" pitchFamily="18" charset="0"/>
              </a:rPr>
              <a:t>Socio-Economic Contributions of Entrepreneurs: Multiplication Effect</a:t>
            </a:r>
            <a:endParaRPr lang="en-IN" sz="2000" dirty="0"/>
          </a:p>
        </p:txBody>
      </p:sp>
    </p:spTree>
    <p:extLst>
      <p:ext uri="{BB962C8B-B14F-4D97-AF65-F5344CB8AC3E}">
        <p14:creationId xmlns:p14="http://schemas.microsoft.com/office/powerpoint/2010/main" val="2707465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2400" b="1" dirty="0">
                <a:latin typeface="Georgia" panose="02040502050405020303" pitchFamily="18" charset="0"/>
              </a:rPr>
              <a:t>‘Global Entrepreneurship Index’ and </a:t>
            </a:r>
            <a:br>
              <a:rPr lang="en-US" sz="2400" b="1" dirty="0">
                <a:latin typeface="Georgia" panose="02040502050405020303" pitchFamily="18" charset="0"/>
              </a:rPr>
            </a:br>
            <a:r>
              <a:rPr lang="en-US" sz="2400" b="1" dirty="0">
                <a:latin typeface="Georgia" panose="02040502050405020303" pitchFamily="18" charset="0"/>
              </a:rPr>
              <a:t>‘Quality of Life Index’</a:t>
            </a: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55076" y="1943130"/>
            <a:ext cx="8064230" cy="4688732"/>
          </a:xfrm>
          <a:prstGeom prst="rect">
            <a:avLst/>
          </a:prstGeom>
          <a:noFill/>
          <a:ln>
            <a:noFill/>
          </a:ln>
        </p:spPr>
      </p:pic>
      <p:sp>
        <p:nvSpPr>
          <p:cNvPr id="5" name="TextBox 4"/>
          <p:cNvSpPr txBox="1"/>
          <p:nvPr/>
        </p:nvSpPr>
        <p:spPr>
          <a:xfrm>
            <a:off x="1926998" y="2158674"/>
            <a:ext cx="3024336" cy="461665"/>
          </a:xfrm>
          <a:prstGeom prst="rect">
            <a:avLst/>
          </a:prstGeom>
          <a:solidFill>
            <a:schemeClr val="accent6">
              <a:lumMod val="20000"/>
              <a:lumOff val="80000"/>
            </a:schemeClr>
          </a:solidFill>
        </p:spPr>
        <p:txBody>
          <a:bodyPr wrap="square" rtlCol="0">
            <a:spAutoFit/>
          </a:bodyPr>
          <a:lstStyle/>
          <a:p>
            <a:pPr algn="ctr"/>
            <a:r>
              <a:rPr lang="en-IN" sz="2400" dirty="0"/>
              <a:t>Scatter plot</a:t>
            </a:r>
            <a:endParaRPr lang="en-US" sz="2400" dirty="0"/>
          </a:p>
        </p:txBody>
      </p:sp>
      <p:sp>
        <p:nvSpPr>
          <p:cNvPr id="3" name="Slide Number Placeholder 2"/>
          <p:cNvSpPr>
            <a:spLocks noGrp="1"/>
          </p:cNvSpPr>
          <p:nvPr>
            <p:ph type="sldNum" sz="quarter" idx="12"/>
          </p:nvPr>
        </p:nvSpPr>
        <p:spPr/>
        <p:txBody>
          <a:bodyPr/>
          <a:lstStyle/>
          <a:p>
            <a:fld id="{2CBC2861-336E-43D8-A467-ABE779BBF5C1}" type="slidenum">
              <a:rPr lang="en-US" smtClean="0"/>
              <a:pPr/>
              <a:t>20</a:t>
            </a:fld>
            <a:endParaRPr lang="en-US"/>
          </a:p>
        </p:txBody>
      </p:sp>
      <p:sp>
        <p:nvSpPr>
          <p:cNvPr id="11" name="TextBox 10"/>
          <p:cNvSpPr txBox="1"/>
          <p:nvPr/>
        </p:nvSpPr>
        <p:spPr>
          <a:xfrm>
            <a:off x="7179012" y="1401411"/>
            <a:ext cx="4554166" cy="646331"/>
          </a:xfrm>
          <a:prstGeom prst="rect">
            <a:avLst/>
          </a:prstGeom>
          <a:solidFill>
            <a:schemeClr val="lt1">
              <a:alpha val="42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a:t>Source  </a:t>
            </a:r>
            <a:r>
              <a:rPr lang="en-US" dirty="0">
                <a:hlinkClick r:id="rId3"/>
              </a:rPr>
              <a:t>https://thegedi.org/2019-global-entrepreneurship-index-data/</a:t>
            </a:r>
            <a:endParaRPr lang="en-US" dirty="0"/>
          </a:p>
        </p:txBody>
      </p:sp>
      <p:sp>
        <p:nvSpPr>
          <p:cNvPr id="7" name="TextBox 6"/>
          <p:cNvSpPr txBox="1"/>
          <p:nvPr/>
        </p:nvSpPr>
        <p:spPr>
          <a:xfrm>
            <a:off x="4078308" y="5473230"/>
            <a:ext cx="4361297"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b="1" dirty="0"/>
              <a:t>Based on data published in 2019</a:t>
            </a:r>
            <a:endParaRPr lang="en-IN" sz="2400" b="1" dirty="0"/>
          </a:p>
        </p:txBody>
      </p:sp>
      <p:grpSp>
        <p:nvGrpSpPr>
          <p:cNvPr id="9" name="Group 8"/>
          <p:cNvGrpSpPr/>
          <p:nvPr/>
        </p:nvGrpSpPr>
        <p:grpSpPr>
          <a:xfrm>
            <a:off x="763782" y="1805795"/>
            <a:ext cx="7675823" cy="4716985"/>
            <a:chOff x="3908445" y="709277"/>
            <a:chExt cx="7675823" cy="4716985"/>
          </a:xfrm>
        </p:grpSpPr>
        <p:cxnSp>
          <p:nvCxnSpPr>
            <p:cNvPr id="10" name="Straight Connector 9"/>
            <p:cNvCxnSpPr>
              <a:cxnSpLocks/>
            </p:cNvCxnSpPr>
            <p:nvPr/>
          </p:nvCxnSpPr>
          <p:spPr>
            <a:xfrm flipV="1">
              <a:off x="4770102" y="1609620"/>
              <a:ext cx="6814166" cy="250544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2255965" y="2361757"/>
              <a:ext cx="3674292" cy="369332"/>
            </a:xfrm>
            <a:prstGeom prst="rect">
              <a:avLst/>
            </a:prstGeom>
            <a:solidFill>
              <a:schemeClr val="accent1">
                <a:lumMod val="40000"/>
                <a:lumOff val="60000"/>
              </a:schemeClr>
            </a:solidFill>
          </p:spPr>
          <p:txBody>
            <a:bodyPr wrap="square" rtlCol="0">
              <a:spAutoFit/>
            </a:bodyPr>
            <a:lstStyle/>
            <a:p>
              <a:r>
                <a:rPr lang="en-US" dirty="0">
                  <a:solidFill>
                    <a:schemeClr val="tx1">
                      <a:lumMod val="75000"/>
                      <a:lumOff val="25000"/>
                    </a:schemeClr>
                  </a:solidFill>
                </a:rPr>
                <a:t>Global entrepreneurship index</a:t>
              </a:r>
              <a:endParaRPr lang="en-IN" dirty="0">
                <a:solidFill>
                  <a:schemeClr val="tx1">
                    <a:lumMod val="75000"/>
                    <a:lumOff val="25000"/>
                  </a:schemeClr>
                </a:solidFill>
              </a:endParaRPr>
            </a:p>
          </p:txBody>
        </p:sp>
        <p:sp>
          <p:nvSpPr>
            <p:cNvPr id="14" name="TextBox 13"/>
            <p:cNvSpPr txBox="1"/>
            <p:nvPr/>
          </p:nvSpPr>
          <p:spPr>
            <a:xfrm>
              <a:off x="6478542" y="5118485"/>
              <a:ext cx="2706624" cy="307777"/>
            </a:xfrm>
            <a:prstGeom prst="rect">
              <a:avLst/>
            </a:prstGeom>
            <a:solidFill>
              <a:schemeClr val="accent1">
                <a:lumMod val="40000"/>
                <a:lumOff val="60000"/>
              </a:schemeClr>
            </a:solidFill>
          </p:spPr>
          <p:txBody>
            <a:bodyPr wrap="square" rtlCol="0">
              <a:spAutoFit/>
            </a:bodyPr>
            <a:lstStyle/>
            <a:p>
              <a:r>
                <a:rPr lang="en-US" dirty="0"/>
                <a:t>Quality of Life Index</a:t>
              </a:r>
              <a:endParaRPr lang="en-IN" dirty="0"/>
            </a:p>
          </p:txBody>
        </p:sp>
      </p:grpSp>
    </p:spTree>
    <p:extLst>
      <p:ext uri="{BB962C8B-B14F-4D97-AF65-F5344CB8AC3E}">
        <p14:creationId xmlns:p14="http://schemas.microsoft.com/office/powerpoint/2010/main" val="3094612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81" y="769083"/>
            <a:ext cx="10515600" cy="1095813"/>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Economic Contributions of Entrepreneurs</a:t>
            </a:r>
          </a:p>
        </p:txBody>
      </p:sp>
      <p:sp>
        <p:nvSpPr>
          <p:cNvPr id="3" name="Content Placeholder 2"/>
          <p:cNvSpPr>
            <a:spLocks noGrp="1"/>
          </p:cNvSpPr>
          <p:nvPr>
            <p:ph idx="1"/>
          </p:nvPr>
        </p:nvSpPr>
        <p:spPr>
          <a:xfrm>
            <a:off x="1201108" y="1917147"/>
            <a:ext cx="9899773" cy="4119518"/>
          </a:xfrm>
        </p:spPr>
        <p:txBody>
          <a:bodyPr>
            <a:normAutofit/>
          </a:bodyPr>
          <a:lstStyle/>
          <a:p>
            <a:pPr marL="0" indent="0">
              <a:buNone/>
            </a:pPr>
            <a:r>
              <a:rPr lang="en-US" sz="2400" b="1" dirty="0"/>
              <a:t>Entrepreneurs </a:t>
            </a:r>
          </a:p>
          <a:p>
            <a:r>
              <a:rPr lang="en-US" sz="2400" b="1" dirty="0"/>
              <a:t>Increase government income resulting in higher expenditure and more consumption.</a:t>
            </a:r>
          </a:p>
          <a:p>
            <a:r>
              <a:rPr lang="en-US" sz="2400" b="1" dirty="0"/>
              <a:t>Generate employment.</a:t>
            </a:r>
          </a:p>
          <a:p>
            <a:r>
              <a:rPr lang="en-US" sz="2400" b="1" dirty="0"/>
              <a:t>Promote savings.</a:t>
            </a:r>
          </a:p>
          <a:p>
            <a:r>
              <a:rPr lang="en-US" sz="2400" b="1" dirty="0"/>
              <a:t>Increase consumption.</a:t>
            </a:r>
          </a:p>
          <a:p>
            <a:r>
              <a:rPr lang="en-US" sz="2400" b="1" dirty="0"/>
              <a:t>Stimulate new demand by offering products of higher esteem.</a:t>
            </a:r>
          </a:p>
          <a:p>
            <a:endParaRPr lang="en-US" sz="2400" b="1" dirty="0"/>
          </a:p>
          <a:p>
            <a:endParaRPr lang="en-US" sz="2400" b="1" dirty="0"/>
          </a:p>
        </p:txBody>
      </p:sp>
      <p:sp>
        <p:nvSpPr>
          <p:cNvPr id="4" name="Slide Number Placeholder 3"/>
          <p:cNvSpPr>
            <a:spLocks noGrp="1"/>
          </p:cNvSpPr>
          <p:nvPr>
            <p:ph type="sldNum" sz="quarter" idx="12"/>
          </p:nvPr>
        </p:nvSpPr>
        <p:spPr/>
        <p:txBody>
          <a:bodyPr/>
          <a:lstStyle/>
          <a:p>
            <a:fld id="{2CBC2861-336E-43D8-A467-ABE779BBF5C1}" type="slidenum">
              <a:rPr lang="en-US" smtClean="0"/>
              <a:pPr/>
              <a:t>21</a:t>
            </a:fld>
            <a:endParaRPr lang="en-US"/>
          </a:p>
        </p:txBody>
      </p:sp>
      <p:sp>
        <p:nvSpPr>
          <p:cNvPr id="6" name="TextBox 5">
            <a:extLst>
              <a:ext uri="{FF2B5EF4-FFF2-40B4-BE49-F238E27FC236}">
                <a16:creationId xmlns:a16="http://schemas.microsoft.com/office/drawing/2014/main" id="{C5122B9A-AEE0-4CC0-8A0D-E729B97459C4}"/>
              </a:ext>
            </a:extLst>
          </p:cNvPr>
          <p:cNvSpPr txBox="1"/>
          <p:nvPr/>
        </p:nvSpPr>
        <p:spPr>
          <a:xfrm>
            <a:off x="838200" y="6088917"/>
            <a:ext cx="7898860" cy="369332"/>
          </a:xfrm>
          <a:prstGeom prst="rect">
            <a:avLst/>
          </a:prstGeom>
          <a:noFill/>
        </p:spPr>
        <p:txBody>
          <a:bodyPr wrap="square" rtlCol="0">
            <a:spAutoFit/>
          </a:bodyPr>
          <a:lstStyle/>
          <a:p>
            <a:r>
              <a:rPr lang="en-US" dirty="0"/>
              <a:t>It is important to know what all an entrepreneur executes and facilitates. </a:t>
            </a:r>
            <a:endParaRPr lang="en-IN" dirty="0"/>
          </a:p>
        </p:txBody>
      </p:sp>
    </p:spTree>
    <p:extLst>
      <p:ext uri="{BB962C8B-B14F-4D97-AF65-F5344CB8AC3E}">
        <p14:creationId xmlns:p14="http://schemas.microsoft.com/office/powerpoint/2010/main" val="2317737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907" y="743442"/>
            <a:ext cx="11241024" cy="1325563"/>
          </a:xfrm>
        </p:spPr>
        <p:txBody>
          <a:bodyPr vert="horz" lIns="91440" tIns="45720" rIns="91440" bIns="45720" rtlCol="0" anchor="ctr">
            <a:normAutofit/>
          </a:bodyPr>
          <a:lstStyle/>
          <a:p>
            <a:r>
              <a:rPr lang="en-US" sz="3200" b="1" dirty="0">
                <a:latin typeface="Georgia" panose="02040502050405020303" pitchFamily="18" charset="0"/>
              </a:rPr>
              <a:t>Economic Contributions of Entrepreneurs</a:t>
            </a:r>
            <a:r>
              <a:rPr lang="en-US" sz="3600" b="1" dirty="0">
                <a:latin typeface="Georgia" panose="02040502050405020303" pitchFamily="18" charset="0"/>
              </a:rPr>
              <a:t> … </a:t>
            </a:r>
            <a:r>
              <a:rPr lang="en-US" sz="2400" b="1" dirty="0">
                <a:latin typeface="Georgia" panose="02040502050405020303" pitchFamily="18" charset="0"/>
              </a:rPr>
              <a:t>contd</a:t>
            </a:r>
            <a:r>
              <a:rPr lang="en-US" sz="3600" b="1" dirty="0">
                <a:latin typeface="Georgia" panose="02040502050405020303" pitchFamily="18" charset="0"/>
              </a:rPr>
              <a:t>.</a:t>
            </a:r>
          </a:p>
        </p:txBody>
      </p:sp>
      <p:sp>
        <p:nvSpPr>
          <p:cNvPr id="3" name="Content Placeholder 2"/>
          <p:cNvSpPr>
            <a:spLocks noGrp="1"/>
          </p:cNvSpPr>
          <p:nvPr>
            <p:ph idx="1"/>
          </p:nvPr>
        </p:nvSpPr>
        <p:spPr>
          <a:xfrm>
            <a:off x="454151" y="1763220"/>
            <a:ext cx="11335078" cy="4351338"/>
          </a:xfrm>
        </p:spPr>
        <p:txBody>
          <a:bodyPr>
            <a:normAutofit lnSpcReduction="10000"/>
          </a:bodyPr>
          <a:lstStyle/>
          <a:p>
            <a:pPr>
              <a:lnSpc>
                <a:spcPct val="120000"/>
              </a:lnSpc>
            </a:pPr>
            <a:r>
              <a:rPr lang="en-US" sz="2400" b="1" dirty="0"/>
              <a:t>Improve technological landscape through innovations in all key areas.</a:t>
            </a:r>
          </a:p>
          <a:p>
            <a:pPr>
              <a:lnSpc>
                <a:spcPct val="120000"/>
              </a:lnSpc>
            </a:pPr>
            <a:r>
              <a:rPr lang="en-US" sz="2400" b="1" dirty="0"/>
              <a:t>Facilitate diffusion of technologies from abroad into domestic industries resulting in technological self-reliance. </a:t>
            </a:r>
          </a:p>
          <a:p>
            <a:pPr>
              <a:lnSpc>
                <a:spcPct val="120000"/>
              </a:lnSpc>
            </a:pPr>
            <a:r>
              <a:rPr lang="en-US" sz="2400" b="1" dirty="0"/>
              <a:t>Bring foreign exchange that increases value for local currency. Increased forex reserves provide enormous power to a nation </a:t>
            </a:r>
            <a:br>
              <a:rPr lang="en-US" sz="2400" b="1" dirty="0"/>
            </a:br>
            <a:r>
              <a:rPr lang="en-US" sz="2400" b="1" dirty="0"/>
              <a:t>while increasing purchasing power to its citizens.</a:t>
            </a:r>
          </a:p>
          <a:p>
            <a:pPr>
              <a:lnSpc>
                <a:spcPct val="120000"/>
              </a:lnSpc>
            </a:pPr>
            <a:r>
              <a:rPr lang="en-US" sz="2400" b="1" dirty="0"/>
              <a:t>Improve quality of life of citizen. </a:t>
            </a:r>
          </a:p>
          <a:p>
            <a:pPr>
              <a:lnSpc>
                <a:spcPct val="120000"/>
              </a:lnSpc>
            </a:pPr>
            <a:r>
              <a:rPr lang="en-US" sz="2400" dirty="0"/>
              <a:t>Earn foreign exchange</a:t>
            </a:r>
            <a:endParaRPr lang="en-US" sz="2400" b="1" dirty="0"/>
          </a:p>
          <a:p>
            <a:pPr>
              <a:lnSpc>
                <a:spcPct val="120000"/>
              </a:lnSpc>
            </a:pPr>
            <a:endParaRPr lang="en-US" sz="2400" b="1" dirty="0"/>
          </a:p>
        </p:txBody>
      </p:sp>
      <p:sp>
        <p:nvSpPr>
          <p:cNvPr id="4" name="Slide Number Placeholder 3"/>
          <p:cNvSpPr>
            <a:spLocks noGrp="1"/>
          </p:cNvSpPr>
          <p:nvPr>
            <p:ph type="sldNum" sz="quarter" idx="12"/>
          </p:nvPr>
        </p:nvSpPr>
        <p:spPr/>
        <p:txBody>
          <a:bodyPr/>
          <a:lstStyle/>
          <a:p>
            <a:fld id="{2CBC2861-336E-43D8-A467-ABE779BBF5C1}" type="slidenum">
              <a:rPr lang="en-US" smtClean="0"/>
              <a:pPr/>
              <a:t>22</a:t>
            </a:fld>
            <a:endParaRPr lang="en-US"/>
          </a:p>
        </p:txBody>
      </p:sp>
    </p:spTree>
    <p:extLst>
      <p:ext uri="{BB962C8B-B14F-4D97-AF65-F5344CB8AC3E}">
        <p14:creationId xmlns:p14="http://schemas.microsoft.com/office/powerpoint/2010/main" val="3842318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solidFill>
                  <a:srgbClr val="002060"/>
                </a:solidFill>
                <a:latin typeface="Georgia" panose="02040502050405020303" pitchFamily="18" charset="0"/>
              </a:rPr>
              <a:t>Reliance Industries Ltd.</a:t>
            </a:r>
            <a:endParaRPr lang="en-US" sz="3600" b="1" dirty="0">
              <a:solidFill>
                <a:srgbClr val="002060"/>
              </a:solidFill>
              <a:latin typeface="Georgia" panose="02040502050405020303"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50287429"/>
              </p:ext>
            </p:extLst>
          </p:nvPr>
        </p:nvGraphicFramePr>
        <p:xfrm>
          <a:off x="480377" y="1556893"/>
          <a:ext cx="10515600" cy="3219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2CBC2861-336E-43D8-A467-ABE779BBF5C1}" type="slidenum">
              <a:rPr lang="en-US" smtClean="0"/>
              <a:pPr/>
              <a:t>23</a:t>
            </a:fld>
            <a:endParaRPr lang="en-US"/>
          </a:p>
        </p:txBody>
      </p:sp>
      <p:sp>
        <p:nvSpPr>
          <p:cNvPr id="5" name="TextBox 4"/>
          <p:cNvSpPr txBox="1"/>
          <p:nvPr/>
        </p:nvSpPr>
        <p:spPr>
          <a:xfrm>
            <a:off x="3381375" y="5381857"/>
            <a:ext cx="5562600" cy="369332"/>
          </a:xfrm>
          <a:prstGeom prst="rect">
            <a:avLst/>
          </a:prstGeom>
          <a:noFill/>
        </p:spPr>
        <p:txBody>
          <a:bodyPr wrap="square" rtlCol="0">
            <a:spAutoFit/>
          </a:bodyPr>
          <a:lstStyle/>
          <a:p>
            <a:r>
              <a:rPr lang="en-US" baseline="30000" dirty="0"/>
              <a:t>#</a:t>
            </a:r>
            <a:r>
              <a:rPr lang="en-US" dirty="0"/>
              <a:t> Appeared in the Mint on 06 April 2018</a:t>
            </a:r>
            <a:endParaRPr lang="en-IN" dirty="0"/>
          </a:p>
        </p:txBody>
      </p:sp>
    </p:spTree>
    <p:extLst>
      <p:ext uri="{BB962C8B-B14F-4D97-AF65-F5344CB8AC3E}">
        <p14:creationId xmlns:p14="http://schemas.microsoft.com/office/powerpoint/2010/main" val="217643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79"/>
            <a:ext cx="3054096" cy="1325563"/>
          </a:xfrm>
        </p:spPr>
        <p:txBody>
          <a:bodyPr/>
          <a:lstStyle/>
          <a:p>
            <a:r>
              <a:rPr lang="en-IN" sz="3200" b="1" dirty="0">
                <a:solidFill>
                  <a:srgbClr val="002060"/>
                </a:solidFill>
                <a:latin typeface="Georgia" panose="02040502050405020303" pitchFamily="18" charset="0"/>
              </a:rPr>
              <a:t>Industrial Revolutions</a:t>
            </a:r>
          </a:p>
        </p:txBody>
      </p:sp>
      <p:pic>
        <p:nvPicPr>
          <p:cNvPr id="2050" name="Picture 2" descr="https://upload.wikimedia.org/wikipedia/commons/c/c8/Industry_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067" y="22815"/>
            <a:ext cx="9072831" cy="4129120"/>
          </a:xfrm>
          <a:prstGeom prst="rect">
            <a:avLst/>
          </a:prstGeom>
          <a:noFill/>
          <a:extLst>
            <a:ext uri="{909E8E84-426E-40DD-AFC4-6F175D3DCCD1}">
              <a14:hiddenFill xmlns:a14="http://schemas.microsoft.com/office/drawing/2010/main">
                <a:solidFill>
                  <a:srgbClr val="FFFFFF"/>
                </a:solidFill>
              </a14:hiddenFill>
            </a:ext>
          </a:extLst>
        </p:spPr>
      </p:pic>
      <p:sp>
        <p:nvSpPr>
          <p:cNvPr id="4" name="Pentagon 3"/>
          <p:cNvSpPr/>
          <p:nvPr/>
        </p:nvSpPr>
        <p:spPr>
          <a:xfrm>
            <a:off x="68094" y="2125762"/>
            <a:ext cx="2501660" cy="931192"/>
          </a:xfrm>
          <a:prstGeom prst="homePlate">
            <a:avLst>
              <a:gd name="adj" fmla="val 30476"/>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0</a:t>
            </a:r>
            <a:r>
              <a:rPr lang="en-US" sz="4800" b="1" baseline="20000" dirty="0"/>
              <a:t>th</a:t>
            </a:r>
            <a:endParaRPr lang="en-IN" sz="4800" b="1" baseline="20000" dirty="0"/>
          </a:p>
        </p:txBody>
      </p:sp>
      <p:sp>
        <p:nvSpPr>
          <p:cNvPr id="5" name="TextBox 4"/>
          <p:cNvSpPr txBox="1"/>
          <p:nvPr/>
        </p:nvSpPr>
        <p:spPr>
          <a:xfrm>
            <a:off x="65504" y="3098474"/>
            <a:ext cx="2130563" cy="1015663"/>
          </a:xfrm>
          <a:prstGeom prst="rect">
            <a:avLst/>
          </a:prstGeom>
          <a:solidFill>
            <a:schemeClr val="bg1">
              <a:lumMod val="85000"/>
            </a:schemeClr>
          </a:solidFill>
          <a:ln w="57150">
            <a:solidFill>
              <a:schemeClr val="bg1"/>
            </a:solidFill>
          </a:ln>
        </p:spPr>
        <p:txBody>
          <a:bodyPr wrap="square" rtlCol="0">
            <a:spAutoFit/>
          </a:bodyPr>
          <a:lstStyle/>
          <a:p>
            <a:r>
              <a:rPr lang="en-US" sz="2000" dirty="0"/>
              <a:t>Hand tools, animal-based manufacturing</a:t>
            </a:r>
            <a:endParaRPr lang="en-IN" sz="2000" dirty="0"/>
          </a:p>
        </p:txBody>
      </p:sp>
      <p:sp>
        <p:nvSpPr>
          <p:cNvPr id="3" name="TextBox 2"/>
          <p:cNvSpPr txBox="1"/>
          <p:nvPr/>
        </p:nvSpPr>
        <p:spPr>
          <a:xfrm>
            <a:off x="2410728" y="5249446"/>
            <a:ext cx="8117840" cy="369332"/>
          </a:xfrm>
          <a:prstGeom prst="rect">
            <a:avLst/>
          </a:prstGeom>
          <a:noFill/>
        </p:spPr>
        <p:txBody>
          <a:bodyPr wrap="square" rtlCol="0">
            <a:spAutoFit/>
          </a:bodyPr>
          <a:lstStyle/>
          <a:p>
            <a:r>
              <a:rPr lang="en-US" dirty="0"/>
              <a:t>Wikipedia.com</a:t>
            </a:r>
            <a:endParaRPr lang="en-IN" dirty="0"/>
          </a:p>
        </p:txBody>
      </p:sp>
      <p:sp>
        <p:nvSpPr>
          <p:cNvPr id="6" name="Slide Number Placeholder 5"/>
          <p:cNvSpPr>
            <a:spLocks noGrp="1"/>
          </p:cNvSpPr>
          <p:nvPr>
            <p:ph type="sldNum" sz="quarter" idx="12"/>
          </p:nvPr>
        </p:nvSpPr>
        <p:spPr>
          <a:xfrm>
            <a:off x="7944394" y="5434112"/>
            <a:ext cx="2743200" cy="365125"/>
          </a:xfrm>
        </p:spPr>
        <p:txBody>
          <a:bodyPr/>
          <a:lstStyle/>
          <a:p>
            <a:fld id="{56BEFB9A-75BE-4736-83D6-6A44720B10DB}" type="slidenum">
              <a:rPr lang="en-US" smtClean="0"/>
              <a:t>24</a:t>
            </a:fld>
            <a:endParaRPr lang="en-US"/>
          </a:p>
        </p:txBody>
      </p:sp>
      <p:graphicFrame>
        <p:nvGraphicFramePr>
          <p:cNvPr id="7" name="Table 6"/>
          <p:cNvGraphicFramePr>
            <a:graphicFrameLocks noGrp="1"/>
          </p:cNvGraphicFramePr>
          <p:nvPr/>
        </p:nvGraphicFramePr>
        <p:xfrm>
          <a:off x="65504" y="4332393"/>
          <a:ext cx="11023690" cy="370840"/>
        </p:xfrm>
        <a:graphic>
          <a:graphicData uri="http://schemas.openxmlformats.org/drawingml/2006/table">
            <a:tbl>
              <a:tblPr firstRow="1" bandRow="1">
                <a:tableStyleId>{5C22544A-7EE6-4342-B048-85BDC9FD1C3A}</a:tableStyleId>
              </a:tblPr>
              <a:tblGrid>
                <a:gridCol w="2204738">
                  <a:extLst>
                    <a:ext uri="{9D8B030D-6E8A-4147-A177-3AD203B41FA5}">
                      <a16:colId xmlns:a16="http://schemas.microsoft.com/office/drawing/2014/main" val="20000"/>
                    </a:ext>
                  </a:extLst>
                </a:gridCol>
                <a:gridCol w="2204738">
                  <a:extLst>
                    <a:ext uri="{9D8B030D-6E8A-4147-A177-3AD203B41FA5}">
                      <a16:colId xmlns:a16="http://schemas.microsoft.com/office/drawing/2014/main" val="20001"/>
                    </a:ext>
                  </a:extLst>
                </a:gridCol>
                <a:gridCol w="2204738">
                  <a:extLst>
                    <a:ext uri="{9D8B030D-6E8A-4147-A177-3AD203B41FA5}">
                      <a16:colId xmlns:a16="http://schemas.microsoft.com/office/drawing/2014/main" val="20002"/>
                    </a:ext>
                  </a:extLst>
                </a:gridCol>
                <a:gridCol w="2204738">
                  <a:extLst>
                    <a:ext uri="{9D8B030D-6E8A-4147-A177-3AD203B41FA5}">
                      <a16:colId xmlns:a16="http://schemas.microsoft.com/office/drawing/2014/main" val="20003"/>
                    </a:ext>
                  </a:extLst>
                </a:gridCol>
                <a:gridCol w="2204738">
                  <a:extLst>
                    <a:ext uri="{9D8B030D-6E8A-4147-A177-3AD203B41FA5}">
                      <a16:colId xmlns:a16="http://schemas.microsoft.com/office/drawing/2014/main" val="20004"/>
                    </a:ext>
                  </a:extLst>
                </a:gridCol>
              </a:tblGrid>
              <a:tr h="370840">
                <a:tc>
                  <a:txBody>
                    <a:bodyPr/>
                    <a:lstStyle/>
                    <a:p>
                      <a:pPr algn="ctr"/>
                      <a:r>
                        <a:rPr lang="en-US" sz="1800" dirty="0"/>
                        <a:t>Till 1770s</a:t>
                      </a:r>
                      <a:endParaRPr lang="en-IN"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1784</a:t>
                      </a:r>
                      <a:endParaRPr lang="en-IN"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1870</a:t>
                      </a:r>
                      <a:endParaRPr lang="en-IN" sz="1800" dirty="0"/>
                    </a:p>
                  </a:txBody>
                  <a:tcPr/>
                </a:tc>
                <a:tc>
                  <a:txBody>
                    <a:bodyPr/>
                    <a:lstStyle/>
                    <a:p>
                      <a:pPr algn="ctr"/>
                      <a:r>
                        <a:rPr lang="en-US" sz="1800" dirty="0"/>
                        <a:t>1969</a:t>
                      </a:r>
                      <a:endParaRPr lang="en-IN" sz="1800" dirty="0"/>
                    </a:p>
                  </a:txBody>
                  <a:tcPr/>
                </a:tc>
                <a:tc>
                  <a:txBody>
                    <a:bodyPr/>
                    <a:lstStyle/>
                    <a:p>
                      <a:pPr algn="ctr"/>
                      <a:r>
                        <a:rPr lang="en-US" sz="1800" dirty="0"/>
                        <a:t>Late 20</a:t>
                      </a:r>
                      <a:r>
                        <a:rPr lang="en-US" sz="1800" baseline="30000" dirty="0"/>
                        <a:t>th</a:t>
                      </a:r>
                      <a:r>
                        <a:rPr lang="en-US" sz="1800" dirty="0"/>
                        <a:t> Century</a:t>
                      </a:r>
                      <a:endParaRPr lang="en-IN" sz="1800" dirty="0"/>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68094" y="4786273"/>
          <a:ext cx="11023690" cy="1737360"/>
        </p:xfrm>
        <a:graphic>
          <a:graphicData uri="http://schemas.openxmlformats.org/drawingml/2006/table">
            <a:tbl>
              <a:tblPr firstRow="1" bandRow="1">
                <a:tableStyleId>{5C22544A-7EE6-4342-B048-85BDC9FD1C3A}</a:tableStyleId>
              </a:tblPr>
              <a:tblGrid>
                <a:gridCol w="2204738">
                  <a:extLst>
                    <a:ext uri="{9D8B030D-6E8A-4147-A177-3AD203B41FA5}">
                      <a16:colId xmlns:a16="http://schemas.microsoft.com/office/drawing/2014/main" val="20000"/>
                    </a:ext>
                  </a:extLst>
                </a:gridCol>
                <a:gridCol w="2204738">
                  <a:extLst>
                    <a:ext uri="{9D8B030D-6E8A-4147-A177-3AD203B41FA5}">
                      <a16:colId xmlns:a16="http://schemas.microsoft.com/office/drawing/2014/main" val="20001"/>
                    </a:ext>
                  </a:extLst>
                </a:gridCol>
                <a:gridCol w="2204738">
                  <a:extLst>
                    <a:ext uri="{9D8B030D-6E8A-4147-A177-3AD203B41FA5}">
                      <a16:colId xmlns:a16="http://schemas.microsoft.com/office/drawing/2014/main" val="20002"/>
                    </a:ext>
                  </a:extLst>
                </a:gridCol>
                <a:gridCol w="2204738">
                  <a:extLst>
                    <a:ext uri="{9D8B030D-6E8A-4147-A177-3AD203B41FA5}">
                      <a16:colId xmlns:a16="http://schemas.microsoft.com/office/drawing/2014/main" val="20003"/>
                    </a:ext>
                  </a:extLst>
                </a:gridCol>
                <a:gridCol w="2204738">
                  <a:extLst>
                    <a:ext uri="{9D8B030D-6E8A-4147-A177-3AD203B41FA5}">
                      <a16:colId xmlns:a16="http://schemas.microsoft.com/office/drawing/2014/main" val="20004"/>
                    </a:ext>
                  </a:extLst>
                </a:gridCol>
              </a:tblGrid>
              <a:tr h="370840">
                <a:tc>
                  <a:txBody>
                    <a:bodyPr/>
                    <a:lstStyle/>
                    <a:p>
                      <a:r>
                        <a:rPr lang="en-US" dirty="0"/>
                        <a:t>Handheld roller gins had been used in the Indian subcontinent since AD 500 and then in other regions.</a:t>
                      </a:r>
                      <a:endParaRPr lang="en-IN" dirty="0"/>
                    </a:p>
                  </a:txBody>
                  <a:tcPr>
                    <a:solidFill>
                      <a:srgbClr val="1F4A77"/>
                    </a:solidFill>
                  </a:tcPr>
                </a:tc>
                <a:tc>
                  <a:txBody>
                    <a:bodyPr/>
                    <a:lstStyle/>
                    <a:p>
                      <a:r>
                        <a:rPr lang="en-US" dirty="0"/>
                        <a:t>First </a:t>
                      </a:r>
                      <a:r>
                        <a:rPr lang="en-US" sz="1800" dirty="0">
                          <a:solidFill>
                            <a:srgbClr val="FFFF00"/>
                          </a:solidFill>
                        </a:rPr>
                        <a:t>Cotton Gin </a:t>
                      </a:r>
                      <a:r>
                        <a:rPr lang="en-US" dirty="0"/>
                        <a:t>was put into</a:t>
                      </a:r>
                      <a:r>
                        <a:rPr lang="en-US" baseline="0" dirty="0"/>
                        <a:t> operation.</a:t>
                      </a:r>
                    </a:p>
                    <a:p>
                      <a:r>
                        <a:rPr lang="en-US" baseline="0" dirty="0"/>
                        <a:t>Steam engine: in 1776.</a:t>
                      </a:r>
                    </a:p>
                    <a:p>
                      <a:endParaRPr lang="en-IN" dirty="0"/>
                    </a:p>
                  </a:txBody>
                  <a:tcPr>
                    <a:solidFill>
                      <a:srgbClr val="1F4A77"/>
                    </a:solidFill>
                  </a:tcPr>
                </a:tc>
                <a:tc>
                  <a:txBody>
                    <a:bodyPr/>
                    <a:lstStyle/>
                    <a:p>
                      <a:r>
                        <a:rPr lang="en-US" dirty="0"/>
                        <a:t>Gas &amp; Oil, synthetic fabric,</a:t>
                      </a:r>
                      <a:r>
                        <a:rPr lang="en-US" baseline="0" dirty="0"/>
                        <a:t> dyes &amp; fertilizer, telegraph, telephone</a:t>
                      </a:r>
                      <a:endParaRPr lang="en-IN" dirty="0"/>
                    </a:p>
                  </a:txBody>
                  <a:tcPr>
                    <a:solidFill>
                      <a:srgbClr val="1F4A77"/>
                    </a:solidFill>
                  </a:tcPr>
                </a:tc>
                <a:tc>
                  <a:txBody>
                    <a:bodyPr/>
                    <a:lstStyle/>
                    <a:p>
                      <a:r>
                        <a:rPr lang="en-US" dirty="0"/>
                        <a:t>Nuclear</a:t>
                      </a:r>
                      <a:r>
                        <a:rPr lang="en-US" baseline="0" dirty="0"/>
                        <a:t> energy, electronics (PLC) &amp; Biotechnology,  </a:t>
                      </a:r>
                      <a:endParaRPr lang="en-IN" dirty="0"/>
                    </a:p>
                  </a:txBody>
                  <a:tcPr>
                    <a:solidFill>
                      <a:srgbClr val="1F4A77"/>
                    </a:solidFill>
                  </a:tcPr>
                </a:tc>
                <a:tc>
                  <a:txBody>
                    <a:bodyPr/>
                    <a:lstStyle/>
                    <a:p>
                      <a:r>
                        <a:rPr lang="en-US" sz="1800" b="1" i="0" u="none" strike="noStrike" kern="1200" dirty="0">
                          <a:solidFill>
                            <a:schemeClr val="lt1"/>
                          </a:solidFill>
                          <a:effectLst/>
                          <a:latin typeface="+mn-lt"/>
                          <a:ea typeface="+mn-ea"/>
                          <a:cs typeface="+mn-cs"/>
                        </a:rPr>
                        <a:t>Integrations of computation, networking, and physical processes</a:t>
                      </a:r>
                      <a:endParaRPr lang="en-IN" b="1" dirty="0"/>
                    </a:p>
                  </a:txBody>
                  <a:tcPr>
                    <a:solidFill>
                      <a:srgbClr val="1F4A77"/>
                    </a:solidFill>
                  </a:tcPr>
                </a:tc>
                <a:extLst>
                  <a:ext uri="{0D108BD9-81ED-4DB2-BD59-A6C34878D82A}">
                    <a16:rowId xmlns:a16="http://schemas.microsoft.com/office/drawing/2014/main" val="10000"/>
                  </a:ext>
                </a:extLst>
              </a:tr>
            </a:tbl>
          </a:graphicData>
        </a:graphic>
      </p:graphicFrame>
      <p:sp>
        <p:nvSpPr>
          <p:cNvPr id="9" name="TextBox 8"/>
          <p:cNvSpPr txBox="1"/>
          <p:nvPr/>
        </p:nvSpPr>
        <p:spPr>
          <a:xfrm>
            <a:off x="933822" y="6237341"/>
            <a:ext cx="9287054" cy="369332"/>
          </a:xfrm>
          <a:prstGeom prst="rect">
            <a:avLst/>
          </a:prstGeom>
          <a:solidFill>
            <a:schemeClr val="bg2">
              <a:lumMod val="50000"/>
            </a:schemeClr>
          </a:solidFill>
          <a:ln>
            <a:noFill/>
          </a:ln>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solidFill>
                  <a:schemeClr val="bg1"/>
                </a:solidFill>
              </a:rPr>
              <a:t>Image adopted from http://canadamakes.ca/industry-4-0-next-industrial-revolution/</a:t>
            </a:r>
            <a:endParaRPr lang="en-IN" dirty="0">
              <a:solidFill>
                <a:schemeClr val="bg1"/>
              </a:solidFill>
            </a:endParaRPr>
          </a:p>
        </p:txBody>
      </p:sp>
    </p:spTree>
    <p:extLst>
      <p:ext uri="{BB962C8B-B14F-4D97-AF65-F5344CB8AC3E}">
        <p14:creationId xmlns:p14="http://schemas.microsoft.com/office/powerpoint/2010/main" val="4185160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56BEFB9A-75BE-4736-83D6-6A44720B10DB}" type="slidenum">
              <a:rPr lang="en-US" smtClean="0"/>
              <a:t>25</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9478" y="1446022"/>
            <a:ext cx="5634322" cy="3756214"/>
          </a:xfrm>
        </p:spPr>
      </p:pic>
      <p:sp>
        <p:nvSpPr>
          <p:cNvPr id="7" name="TextBox 6"/>
          <p:cNvSpPr txBox="1"/>
          <p:nvPr/>
        </p:nvSpPr>
        <p:spPr>
          <a:xfrm rot="16200000">
            <a:off x="-1733461" y="2866179"/>
            <a:ext cx="4148893" cy="523220"/>
          </a:xfrm>
          <a:prstGeom prst="rect">
            <a:avLst/>
          </a:prstGeom>
          <a:noFill/>
        </p:spPr>
        <p:txBody>
          <a:bodyPr wrap="none" rtlCol="0">
            <a:spAutoFit/>
          </a:bodyPr>
          <a:lstStyle/>
          <a:p>
            <a:r>
              <a:rPr lang="en-US" sz="2800" b="1" dirty="0"/>
              <a:t>Computer and automation</a:t>
            </a:r>
            <a:endParaRPr lang="en-IN" sz="2800"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96" y="1446022"/>
            <a:ext cx="5008285" cy="3756214"/>
          </a:xfrm>
          <a:prstGeom prst="rect">
            <a:avLst/>
          </a:prstGeom>
        </p:spPr>
      </p:pic>
    </p:spTree>
    <p:extLst>
      <p:ext uri="{BB962C8B-B14F-4D97-AF65-F5344CB8AC3E}">
        <p14:creationId xmlns:p14="http://schemas.microsoft.com/office/powerpoint/2010/main" val="2989023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576" y="727869"/>
            <a:ext cx="10515600" cy="1325563"/>
          </a:xfrm>
        </p:spPr>
        <p:txBody>
          <a:bodyPr/>
          <a:lstStyle/>
          <a:p>
            <a:r>
              <a:rPr lang="en-US" sz="3600" b="1" dirty="0">
                <a:solidFill>
                  <a:schemeClr val="accent5">
                    <a:lumMod val="50000"/>
                  </a:schemeClr>
                </a:solidFill>
              </a:rPr>
              <a:t>Industry 4.0</a:t>
            </a:r>
            <a:endParaRPr lang="en-IN" sz="3600" b="1" dirty="0">
              <a:solidFill>
                <a:schemeClr val="accent5">
                  <a:lumMod val="50000"/>
                </a:schemeClr>
              </a:solidFill>
            </a:endParaRPr>
          </a:p>
        </p:txBody>
      </p:sp>
      <p:sp>
        <p:nvSpPr>
          <p:cNvPr id="4" name="Content Placeholder 2"/>
          <p:cNvSpPr txBox="1">
            <a:spLocks/>
          </p:cNvSpPr>
          <p:nvPr/>
        </p:nvSpPr>
        <p:spPr>
          <a:xfrm>
            <a:off x="771289" y="3516454"/>
            <a:ext cx="8804656" cy="20866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Industry 4.0: started during 1990s.</a:t>
            </a:r>
          </a:p>
          <a:p>
            <a:r>
              <a:rPr lang="en-US" sz="2400" b="1" dirty="0" err="1"/>
              <a:t>IoT</a:t>
            </a:r>
            <a:r>
              <a:rPr lang="en-US" sz="2400" b="1" dirty="0"/>
              <a:t>, additive manufacturing, Cloud computing, AI, e-vehicles, Autonomous vehicle, Business intelligence, Smart machines, etc.</a:t>
            </a:r>
            <a:endParaRPr lang="en-IN" sz="2400" b="1" dirty="0"/>
          </a:p>
        </p:txBody>
      </p:sp>
      <p:sp>
        <p:nvSpPr>
          <p:cNvPr id="5" name="Slide Number Placeholder 4"/>
          <p:cNvSpPr>
            <a:spLocks noGrp="1"/>
          </p:cNvSpPr>
          <p:nvPr>
            <p:ph type="sldNum" sz="quarter" idx="12"/>
          </p:nvPr>
        </p:nvSpPr>
        <p:spPr/>
        <p:txBody>
          <a:bodyPr/>
          <a:lstStyle/>
          <a:p>
            <a:fld id="{56BEFB9A-75BE-4736-83D6-6A44720B10DB}" type="slidenum">
              <a:rPr lang="en-US" smtClean="0"/>
              <a:t>26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1360" y="416030"/>
            <a:ext cx="4560497" cy="3035581"/>
          </a:xfrm>
          <a:prstGeom prst="rect">
            <a:avLst/>
          </a:prstGeom>
        </p:spPr>
      </p:pic>
    </p:spTree>
    <p:extLst>
      <p:ext uri="{BB962C8B-B14F-4D97-AF65-F5344CB8AC3E}">
        <p14:creationId xmlns:p14="http://schemas.microsoft.com/office/powerpoint/2010/main" val="193325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4.0 </a:t>
            </a:r>
            <a:endParaRPr lang="en-IN" dirty="0"/>
          </a:p>
        </p:txBody>
      </p:sp>
      <p:sp>
        <p:nvSpPr>
          <p:cNvPr id="3" name="Content Placeholder 2"/>
          <p:cNvSpPr>
            <a:spLocks noGrp="1"/>
          </p:cNvSpPr>
          <p:nvPr>
            <p:ph idx="1"/>
          </p:nvPr>
        </p:nvSpPr>
        <p:spPr>
          <a:xfrm>
            <a:off x="712707" y="1432869"/>
            <a:ext cx="10515600" cy="4351338"/>
          </a:xfrm>
        </p:spPr>
        <p:txBody>
          <a:bodyPr>
            <a:normAutofit fontScale="92500" lnSpcReduction="20000"/>
          </a:bodyPr>
          <a:lstStyle/>
          <a:p>
            <a:r>
              <a:rPr lang="en-US" b="1" dirty="0"/>
              <a:t>Business intelligence</a:t>
            </a:r>
          </a:p>
          <a:p>
            <a:r>
              <a:rPr lang="en-US" b="1" dirty="0"/>
              <a:t>Smart factory</a:t>
            </a:r>
          </a:p>
          <a:p>
            <a:r>
              <a:rPr lang="en-US" b="1" dirty="0"/>
              <a:t>Cloud computing</a:t>
            </a:r>
          </a:p>
          <a:p>
            <a:r>
              <a:rPr lang="en-US" b="1" dirty="0"/>
              <a:t>Big data</a:t>
            </a:r>
          </a:p>
          <a:p>
            <a:r>
              <a:rPr lang="en-US" b="1" dirty="0"/>
              <a:t>AI-ML</a:t>
            </a:r>
          </a:p>
          <a:p>
            <a:r>
              <a:rPr lang="en-US" b="1" dirty="0"/>
              <a:t>Digitization</a:t>
            </a:r>
          </a:p>
          <a:p>
            <a:r>
              <a:rPr lang="en-US" b="1" dirty="0" err="1"/>
              <a:t>Blockchain</a:t>
            </a:r>
            <a:endParaRPr lang="en-US" b="1" dirty="0"/>
          </a:p>
          <a:p>
            <a:r>
              <a:rPr lang="en-US" b="1" dirty="0"/>
              <a:t>Electronic healthcare</a:t>
            </a:r>
          </a:p>
          <a:p>
            <a:r>
              <a:rPr lang="en-US" dirty="0"/>
              <a:t>Autonomous transportation</a:t>
            </a:r>
          </a:p>
          <a:p>
            <a:r>
              <a:rPr lang="en-US" b="1" dirty="0"/>
              <a:t>Cryptocurrency</a:t>
            </a:r>
          </a:p>
          <a:p>
            <a:endParaRPr lang="en-IN" b="1" dirty="0"/>
          </a:p>
        </p:txBody>
      </p:sp>
      <p:pic>
        <p:nvPicPr>
          <p:cNvPr id="1028" name="Picture 4" descr="Industry, Industry 4, Web, Network, Points, L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450" y="1690688"/>
            <a:ext cx="4987926" cy="332528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56BEFB9A-75BE-4736-83D6-6A44720B10DB}" type="slidenum">
              <a:rPr lang="en-US" smtClean="0"/>
              <a:t>27</a:t>
            </a:fld>
            <a:endParaRPr lang="en-US"/>
          </a:p>
        </p:txBody>
      </p:sp>
    </p:spTree>
    <p:extLst>
      <p:ext uri="{BB962C8B-B14F-4D97-AF65-F5344CB8AC3E}">
        <p14:creationId xmlns:p14="http://schemas.microsoft.com/office/powerpoint/2010/main" val="3377087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057" y="2952976"/>
            <a:ext cx="10515600" cy="2087109"/>
          </a:xfrm>
        </p:spPr>
        <p:txBody>
          <a:bodyPr/>
          <a:lstStyle/>
          <a:p>
            <a:pPr marL="0" indent="0" algn="ctr">
              <a:buNone/>
            </a:pPr>
            <a:r>
              <a:rPr lang="en-US" dirty="0"/>
              <a:t>But where are we in this technological revolution landscape?</a:t>
            </a:r>
            <a:endParaRPr lang="en-IN" dirty="0"/>
          </a:p>
        </p:txBody>
      </p:sp>
    </p:spTree>
    <p:extLst>
      <p:ext uri="{BB962C8B-B14F-4D97-AF65-F5344CB8AC3E}">
        <p14:creationId xmlns:p14="http://schemas.microsoft.com/office/powerpoint/2010/main" val="2970117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9441"/>
          </a:xfrm>
        </p:spPr>
        <p:txBody>
          <a:bodyPr/>
          <a:lstStyle/>
          <a:p>
            <a:r>
              <a:rPr lang="en-US" dirty="0"/>
              <a:t>Historical GDP of India vis-à-vis the World</a:t>
            </a:r>
          </a:p>
        </p:txBody>
      </p:sp>
      <p:graphicFrame>
        <p:nvGraphicFramePr>
          <p:cNvPr id="5" name="Content Placeholder 4"/>
          <p:cNvGraphicFramePr>
            <a:graphicFrameLocks noGrp="1"/>
          </p:cNvGraphicFramePr>
          <p:nvPr>
            <p:ph idx="1"/>
          </p:nvPr>
        </p:nvGraphicFramePr>
        <p:xfrm>
          <a:off x="335280" y="994421"/>
          <a:ext cx="9265920" cy="5222719"/>
        </p:xfrm>
        <a:graphic>
          <a:graphicData uri="http://schemas.openxmlformats.org/drawingml/2006/table">
            <a:tbl>
              <a:tblPr/>
              <a:tblGrid>
                <a:gridCol w="1438656">
                  <a:extLst>
                    <a:ext uri="{9D8B030D-6E8A-4147-A177-3AD203B41FA5}">
                      <a16:colId xmlns:a16="http://schemas.microsoft.com/office/drawing/2014/main" val="3105706350"/>
                    </a:ext>
                  </a:extLst>
                </a:gridCol>
                <a:gridCol w="1664208">
                  <a:extLst>
                    <a:ext uri="{9D8B030D-6E8A-4147-A177-3AD203B41FA5}">
                      <a16:colId xmlns:a16="http://schemas.microsoft.com/office/drawing/2014/main" val="3118341780"/>
                    </a:ext>
                  </a:extLst>
                </a:gridCol>
                <a:gridCol w="1481328">
                  <a:extLst>
                    <a:ext uri="{9D8B030D-6E8A-4147-A177-3AD203B41FA5}">
                      <a16:colId xmlns:a16="http://schemas.microsoft.com/office/drawing/2014/main" val="3075521375"/>
                    </a:ext>
                  </a:extLst>
                </a:gridCol>
                <a:gridCol w="1536192">
                  <a:extLst>
                    <a:ext uri="{9D8B030D-6E8A-4147-A177-3AD203B41FA5}">
                      <a16:colId xmlns:a16="http://schemas.microsoft.com/office/drawing/2014/main" val="3109886203"/>
                    </a:ext>
                  </a:extLst>
                </a:gridCol>
                <a:gridCol w="1444752">
                  <a:extLst>
                    <a:ext uri="{9D8B030D-6E8A-4147-A177-3AD203B41FA5}">
                      <a16:colId xmlns:a16="http://schemas.microsoft.com/office/drawing/2014/main" val="485387512"/>
                    </a:ext>
                  </a:extLst>
                </a:gridCol>
                <a:gridCol w="1700784">
                  <a:extLst>
                    <a:ext uri="{9D8B030D-6E8A-4147-A177-3AD203B41FA5}">
                      <a16:colId xmlns:a16="http://schemas.microsoft.com/office/drawing/2014/main" val="2546870894"/>
                    </a:ext>
                  </a:extLst>
                </a:gridCol>
              </a:tblGrid>
              <a:tr h="841303">
                <a:tc>
                  <a:txBody>
                    <a:bodyPr/>
                    <a:lstStyle/>
                    <a:p>
                      <a:pPr algn="ctr"/>
                      <a:r>
                        <a:rPr lang="en-US" sz="1600" dirty="0">
                          <a:effectLst/>
                        </a:rPr>
                        <a:t>Year</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u="none" strike="noStrike">
                          <a:solidFill>
                            <a:srgbClr val="0B0080"/>
                          </a:solidFill>
                          <a:effectLst/>
                          <a:hlinkClick r:id="rId2" tooltip="GDP"/>
                        </a:rPr>
                        <a:t>GDP</a:t>
                      </a:r>
                      <a:r>
                        <a:rPr lang="en-US" sz="1600">
                          <a:effectLst/>
                        </a:rPr>
                        <a:t> </a:t>
                      </a:r>
                      <a:br>
                        <a:rPr lang="en-US" sz="1600">
                          <a:effectLst/>
                        </a:rPr>
                      </a:br>
                      <a:r>
                        <a:rPr lang="en-US" sz="1600">
                          <a:effectLst/>
                        </a:rPr>
                        <a:t>(</a:t>
                      </a:r>
                      <a:r>
                        <a:rPr lang="en-US" sz="1600" u="none" strike="noStrike">
                          <a:solidFill>
                            <a:srgbClr val="0B0080"/>
                          </a:solidFill>
                          <a:effectLst/>
                          <a:hlinkClick r:id="rId3" tooltip="International dollar"/>
                        </a:rPr>
                        <a:t>1990 dollars</a:t>
                      </a:r>
                      <a:r>
                        <a:rPr lang="en-US" sz="1600">
                          <a:effectLst/>
                        </a:rPr>
                        <a:t>)</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 of </a:t>
                      </a:r>
                      <a:r>
                        <a:rPr lang="en-US" sz="1600" u="none" strike="noStrike" dirty="0">
                          <a:solidFill>
                            <a:srgbClr val="0B0080"/>
                          </a:solidFill>
                          <a:effectLst/>
                          <a:hlinkClick r:id="rId4" tooltip="World GDP"/>
                        </a:rPr>
                        <a:t>world GDP</a:t>
                      </a:r>
                      <a:endParaRPr lang="en-US" sz="1600" dirty="0">
                        <a:effectLst/>
                      </a:endParaRP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Population</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 of </a:t>
                      </a:r>
                      <a:r>
                        <a:rPr lang="en-US" sz="1600" u="none" strike="noStrike">
                          <a:solidFill>
                            <a:srgbClr val="0B0080"/>
                          </a:solidFill>
                          <a:effectLst/>
                          <a:hlinkClick r:id="rId5" tooltip="World population"/>
                        </a:rPr>
                        <a:t>world population</a:t>
                      </a:r>
                      <a:endParaRPr lang="en-US" sz="1600">
                        <a:effectLst/>
                      </a:endParaRP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Period</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608480060"/>
                  </a:ext>
                </a:extLst>
              </a:tr>
              <a:tr h="368070">
                <a:tc>
                  <a:txBody>
                    <a:bodyPr/>
                    <a:lstStyle/>
                    <a:p>
                      <a:pPr algn="ctr"/>
                      <a:r>
                        <a:rPr lang="en-US" sz="2400" dirty="0">
                          <a:effectLst/>
                        </a:rPr>
                        <a:t>1</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33.750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32.00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effectLst/>
                        </a:rPr>
                        <a:t>70.000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30.3</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20000"/>
                        <a:lumOff val="80000"/>
                      </a:schemeClr>
                    </a:solidFill>
                  </a:tcPr>
                </a:tc>
                <a:tc>
                  <a:txBody>
                    <a:bodyPr/>
                    <a:lstStyle/>
                    <a:p>
                      <a:r>
                        <a:rPr lang="en-US" sz="1600" u="none" strike="noStrike">
                          <a:solidFill>
                            <a:srgbClr val="0B0080"/>
                          </a:solidFill>
                          <a:effectLst/>
                          <a:hlinkClick r:id="rId6" tooltip="Classical India"/>
                        </a:rPr>
                        <a:t>Classical era</a:t>
                      </a:r>
                      <a:endParaRPr lang="en-US" sz="1600">
                        <a:effectLst/>
                      </a:endParaRP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47046038"/>
                  </a:ext>
                </a:extLst>
              </a:tr>
              <a:tr h="525815">
                <a:tc>
                  <a:txBody>
                    <a:bodyPr/>
                    <a:lstStyle/>
                    <a:p>
                      <a:pPr algn="ctr"/>
                      <a:r>
                        <a:rPr lang="en-US" sz="2400" dirty="0">
                          <a:effectLst/>
                        </a:rPr>
                        <a:t>1000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33.750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28.00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effectLst/>
                        </a:rPr>
                        <a:t>72.500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27.15</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20000"/>
                        <a:lumOff val="80000"/>
                      </a:schemeClr>
                    </a:solidFill>
                  </a:tcPr>
                </a:tc>
                <a:tc>
                  <a:txBody>
                    <a:bodyPr/>
                    <a:lstStyle/>
                    <a:p>
                      <a:r>
                        <a:rPr lang="en-US" sz="1600" u="none" strike="noStrike" dirty="0">
                          <a:solidFill>
                            <a:srgbClr val="0B0080"/>
                          </a:solidFill>
                          <a:effectLst/>
                          <a:hlinkClick r:id="rId7" tooltip="Middle kingdoms of India"/>
                        </a:rPr>
                        <a:t>Early medieval era</a:t>
                      </a:r>
                      <a:endParaRPr lang="en-US" sz="1600" dirty="0">
                        <a:effectLst/>
                      </a:endParaRP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58412798"/>
                  </a:ext>
                </a:extLst>
              </a:tr>
              <a:tr h="525815">
                <a:tc>
                  <a:txBody>
                    <a:bodyPr/>
                    <a:lstStyle/>
                    <a:p>
                      <a:pPr algn="ctr"/>
                      <a:r>
                        <a:rPr lang="en-US" sz="2400">
                          <a:effectLst/>
                        </a:rPr>
                        <a:t>1500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60.500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24.35</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effectLst/>
                        </a:rPr>
                        <a:t>79.000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18.00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20000"/>
                        <a:lumOff val="80000"/>
                      </a:schemeClr>
                    </a:solidFill>
                  </a:tcPr>
                </a:tc>
                <a:tc>
                  <a:txBody>
                    <a:bodyPr/>
                    <a:lstStyle/>
                    <a:p>
                      <a:r>
                        <a:rPr lang="en-US" sz="1600" u="none" strike="noStrike">
                          <a:solidFill>
                            <a:srgbClr val="0B0080"/>
                          </a:solidFill>
                          <a:effectLst/>
                          <a:hlinkClick r:id="rId8" tooltip="Medieval India"/>
                        </a:rPr>
                        <a:t>Late medieval era</a:t>
                      </a:r>
                      <a:endParaRPr lang="en-US" sz="1600">
                        <a:effectLst/>
                      </a:endParaRP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81519787"/>
                  </a:ext>
                </a:extLst>
              </a:tr>
              <a:tr h="368070">
                <a:tc>
                  <a:txBody>
                    <a:bodyPr/>
                    <a:lstStyle/>
                    <a:p>
                      <a:pPr algn="ctr"/>
                      <a:r>
                        <a:rPr lang="en-US" sz="2400" dirty="0">
                          <a:effectLst/>
                        </a:rPr>
                        <a:t>1600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74.250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22.39</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effectLst/>
                        </a:rPr>
                        <a:t>100.000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17.98</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20000"/>
                        <a:lumOff val="80000"/>
                      </a:schemeClr>
                    </a:solidFill>
                  </a:tcPr>
                </a:tc>
                <a:tc rowSpan="3">
                  <a:txBody>
                    <a:bodyPr/>
                    <a:lstStyle/>
                    <a:p>
                      <a:r>
                        <a:rPr lang="en-US" sz="1600" u="none" strike="noStrike">
                          <a:solidFill>
                            <a:srgbClr val="0B0080"/>
                          </a:solidFill>
                          <a:effectLst/>
                          <a:hlinkClick r:id="rId9" tooltip="Medieval India"/>
                        </a:rPr>
                        <a:t>Early modern era</a:t>
                      </a:r>
                      <a:endParaRPr lang="en-US" sz="1600">
                        <a:effectLst/>
                      </a:endParaRP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52870751"/>
                  </a:ext>
                </a:extLst>
              </a:tr>
              <a:tr h="368070">
                <a:tc>
                  <a:txBody>
                    <a:bodyPr/>
                    <a:lstStyle/>
                    <a:p>
                      <a:pPr algn="ctr"/>
                      <a:r>
                        <a:rPr lang="en-US" sz="2400">
                          <a:effectLst/>
                        </a:rPr>
                        <a:t>1700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90.750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24.43</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effectLst/>
                        </a:rPr>
                        <a:t>165.000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27.36</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20000"/>
                        <a:lumOff val="80000"/>
                      </a:schemeClr>
                    </a:solidFill>
                  </a:tcPr>
                </a:tc>
                <a:tc vMerge="1">
                  <a:txBody>
                    <a:bodyPr/>
                    <a:lstStyle/>
                    <a:p>
                      <a:endParaRPr lang="en-US"/>
                    </a:p>
                  </a:txBody>
                  <a:tcPr/>
                </a:tc>
                <a:extLst>
                  <a:ext uri="{0D108BD9-81ED-4DB2-BD59-A6C34878D82A}">
                    <a16:rowId xmlns:a16="http://schemas.microsoft.com/office/drawing/2014/main" val="1126917068"/>
                  </a:ext>
                </a:extLst>
              </a:tr>
              <a:tr h="525815">
                <a:tc>
                  <a:txBody>
                    <a:bodyPr/>
                    <a:lstStyle/>
                    <a:p>
                      <a:pPr algn="ctr"/>
                      <a:r>
                        <a:rPr lang="en-US" sz="2400">
                          <a:effectLst/>
                        </a:rPr>
                        <a:t>1820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111.417</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16.04</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effectLst/>
                        </a:rPr>
                        <a:t>209.000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20.06</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20000"/>
                        <a:lumOff val="80000"/>
                      </a:schemeClr>
                    </a:solidFill>
                  </a:tcPr>
                </a:tc>
                <a:tc vMerge="1">
                  <a:txBody>
                    <a:bodyPr/>
                    <a:lstStyle/>
                    <a:p>
                      <a:endParaRPr lang="en-US"/>
                    </a:p>
                  </a:txBody>
                  <a:tcPr/>
                </a:tc>
                <a:extLst>
                  <a:ext uri="{0D108BD9-81ED-4DB2-BD59-A6C34878D82A}">
                    <a16:rowId xmlns:a16="http://schemas.microsoft.com/office/drawing/2014/main" val="3523092710"/>
                  </a:ext>
                </a:extLst>
              </a:tr>
              <a:tr h="525815">
                <a:tc>
                  <a:txBody>
                    <a:bodyPr/>
                    <a:lstStyle/>
                    <a:p>
                      <a:pPr algn="ctr"/>
                      <a:r>
                        <a:rPr lang="en-US" sz="2400">
                          <a:effectLst/>
                        </a:rPr>
                        <a:t>1870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134.882</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12.14</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effectLst/>
                        </a:rPr>
                        <a:t>253.000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19.83</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20000"/>
                        <a:lumOff val="80000"/>
                      </a:schemeClr>
                    </a:solidFill>
                  </a:tcPr>
                </a:tc>
                <a:tc rowSpan="2">
                  <a:txBody>
                    <a:bodyPr/>
                    <a:lstStyle/>
                    <a:p>
                      <a:r>
                        <a:rPr lang="en-US" sz="1600" u="none" strike="noStrike" dirty="0">
                          <a:solidFill>
                            <a:srgbClr val="0B0080"/>
                          </a:solidFill>
                          <a:effectLst/>
                          <a:hlinkClick r:id="rId10" tooltip="Colonial India"/>
                        </a:rPr>
                        <a:t>Colonial era</a:t>
                      </a:r>
                      <a:r>
                        <a:rPr lang="en-US" sz="1600" dirty="0">
                          <a:effectLst/>
                        </a:rPr>
                        <a:t> </a:t>
                      </a:r>
                      <a:br>
                        <a:rPr lang="en-US" sz="1600" dirty="0">
                          <a:effectLst/>
                        </a:rPr>
                      </a:br>
                      <a:r>
                        <a:rPr lang="en-US" sz="1600" dirty="0">
                          <a:effectLst/>
                        </a:rPr>
                        <a:t>(</a:t>
                      </a:r>
                      <a:r>
                        <a:rPr lang="en-US" sz="1600" u="none" strike="noStrike" dirty="0">
                          <a:solidFill>
                            <a:srgbClr val="0B0080"/>
                          </a:solidFill>
                          <a:effectLst/>
                          <a:hlinkClick r:id="rId11" tooltip="British India"/>
                        </a:rPr>
                        <a:t>British era</a:t>
                      </a:r>
                      <a:r>
                        <a:rPr lang="en-US" sz="1600" dirty="0">
                          <a:effectLst/>
                        </a:rPr>
                        <a:t>)</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66774882"/>
                  </a:ext>
                </a:extLst>
              </a:tr>
              <a:tr h="525815">
                <a:tc>
                  <a:txBody>
                    <a:bodyPr/>
                    <a:lstStyle/>
                    <a:p>
                      <a:pPr algn="ctr"/>
                      <a:r>
                        <a:rPr lang="en-US" sz="2400">
                          <a:effectLst/>
                        </a:rPr>
                        <a:t>1913</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204.242</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7.47</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effectLst/>
                        </a:rPr>
                        <a:t>303.700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16.64</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20000"/>
                        <a:lumOff val="80000"/>
                      </a:schemeClr>
                    </a:solidFill>
                  </a:tcPr>
                </a:tc>
                <a:tc vMerge="1">
                  <a:txBody>
                    <a:bodyPr/>
                    <a:lstStyle/>
                    <a:p>
                      <a:endParaRPr lang="en-US"/>
                    </a:p>
                  </a:txBody>
                  <a:tcPr/>
                </a:tc>
                <a:extLst>
                  <a:ext uri="{0D108BD9-81ED-4DB2-BD59-A6C34878D82A}">
                    <a16:rowId xmlns:a16="http://schemas.microsoft.com/office/drawing/2014/main" val="3668003095"/>
                  </a:ext>
                </a:extLst>
              </a:tr>
              <a:tr h="525815">
                <a:tc>
                  <a:txBody>
                    <a:bodyPr/>
                    <a:lstStyle/>
                    <a:p>
                      <a:pPr algn="ctr"/>
                      <a:r>
                        <a:rPr lang="en-US" sz="2400">
                          <a:effectLst/>
                        </a:rPr>
                        <a:t>1950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222.222</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4.17</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effectLst/>
                        </a:rPr>
                        <a:t>359.000</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2400" dirty="0">
                          <a:effectLst/>
                        </a:rPr>
                        <a:t>14.11</a:t>
                      </a: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chemeClr val="accent6">
                        <a:lumMod val="20000"/>
                        <a:lumOff val="80000"/>
                      </a:schemeClr>
                    </a:solidFill>
                  </a:tcPr>
                </a:tc>
                <a:tc>
                  <a:txBody>
                    <a:bodyPr/>
                    <a:lstStyle/>
                    <a:p>
                      <a:r>
                        <a:rPr lang="en-US" sz="1600" u="none" strike="noStrike" dirty="0">
                          <a:solidFill>
                            <a:srgbClr val="0B0080"/>
                          </a:solidFill>
                          <a:effectLst/>
                          <a:hlinkClick r:id="rId12" tooltip="India"/>
                        </a:rPr>
                        <a:t>Republic of India</a:t>
                      </a:r>
                      <a:endParaRPr lang="en-US" sz="1600" dirty="0">
                        <a:effectLst/>
                      </a:endParaRPr>
                    </a:p>
                  </a:txBody>
                  <a:tcPr marL="43083" marR="43083" marT="21541" marB="2154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67196198"/>
                  </a:ext>
                </a:extLst>
              </a:tr>
            </a:tbl>
          </a:graphicData>
        </a:graphic>
      </p:graphicFrame>
      <p:sp>
        <p:nvSpPr>
          <p:cNvPr id="4" name="Slide Number Placeholder 3"/>
          <p:cNvSpPr>
            <a:spLocks noGrp="1"/>
          </p:cNvSpPr>
          <p:nvPr>
            <p:ph type="sldNum" sz="quarter" idx="12"/>
          </p:nvPr>
        </p:nvSpPr>
        <p:spPr/>
        <p:txBody>
          <a:bodyPr/>
          <a:lstStyle/>
          <a:p>
            <a:fld id="{56BEFB9A-75BE-4736-83D6-6A44720B10DB}" type="slidenum">
              <a:rPr lang="en-US" smtClean="0"/>
              <a:t>29</a:t>
            </a:fld>
            <a:endParaRPr lang="en-US"/>
          </a:p>
        </p:txBody>
      </p:sp>
    </p:spTree>
    <p:extLst>
      <p:ext uri="{BB962C8B-B14F-4D97-AF65-F5344CB8AC3E}">
        <p14:creationId xmlns:p14="http://schemas.microsoft.com/office/powerpoint/2010/main" val="390825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496" y="1027349"/>
            <a:ext cx="10515600" cy="904875"/>
          </a:xfrm>
        </p:spPr>
        <p:txBody>
          <a:bodyPr/>
          <a:lstStyle/>
          <a:p>
            <a:r>
              <a:rPr lang="en-US" sz="3200" b="1" dirty="0"/>
              <a:t>Questions to Be Answered</a:t>
            </a:r>
          </a:p>
        </p:txBody>
      </p:sp>
      <p:sp>
        <p:nvSpPr>
          <p:cNvPr id="3" name="Content Placeholder 2"/>
          <p:cNvSpPr>
            <a:spLocks noGrp="1"/>
          </p:cNvSpPr>
          <p:nvPr>
            <p:ph idx="1"/>
          </p:nvPr>
        </p:nvSpPr>
        <p:spPr>
          <a:xfrm>
            <a:off x="839793" y="2139043"/>
            <a:ext cx="9987534" cy="4010488"/>
          </a:xfrm>
        </p:spPr>
        <p:txBody>
          <a:bodyPr>
            <a:normAutofit fontScale="92500" lnSpcReduction="20000"/>
          </a:bodyPr>
          <a:lstStyle/>
          <a:p>
            <a:pPr>
              <a:lnSpc>
                <a:spcPct val="150000"/>
              </a:lnSpc>
            </a:pPr>
            <a:r>
              <a:rPr lang="en-IN" sz="2400" b="1" dirty="0"/>
              <a:t>Techno-economic contributions of entrepreneurs?</a:t>
            </a:r>
          </a:p>
          <a:p>
            <a:pPr>
              <a:lnSpc>
                <a:spcPct val="150000"/>
              </a:lnSpc>
            </a:pPr>
            <a:r>
              <a:rPr lang="en-IN" sz="2400" b="1" dirty="0"/>
              <a:t>Why should one aspire to become an entrepreneur?</a:t>
            </a:r>
          </a:p>
          <a:p>
            <a:pPr>
              <a:lnSpc>
                <a:spcPct val="150000"/>
              </a:lnSpc>
            </a:pPr>
            <a:r>
              <a:rPr lang="en-IN" sz="2400" b="1" dirty="0"/>
              <a:t>Roles of entrepreneurs in the progression of our civilization?</a:t>
            </a:r>
          </a:p>
          <a:p>
            <a:pPr>
              <a:lnSpc>
                <a:spcPct val="150000"/>
              </a:lnSpc>
            </a:pPr>
            <a:r>
              <a:rPr lang="en-IN" sz="2400" b="1" dirty="0"/>
              <a:t>Entrepreneurship and GDP growth?</a:t>
            </a:r>
          </a:p>
          <a:p>
            <a:pPr>
              <a:lnSpc>
                <a:spcPct val="150000"/>
              </a:lnSpc>
            </a:pPr>
            <a:r>
              <a:rPr lang="en-US" sz="2400" dirty="0"/>
              <a:t>What makes the present situation perfect for startups? </a:t>
            </a:r>
            <a:endParaRPr lang="en-IN" sz="2400" dirty="0"/>
          </a:p>
          <a:p>
            <a:pPr>
              <a:lnSpc>
                <a:spcPct val="150000"/>
              </a:lnSpc>
            </a:pPr>
            <a:r>
              <a:rPr lang="en-US" sz="2400" dirty="0"/>
              <a:t>Is it the right time to start a startup?</a:t>
            </a:r>
          </a:p>
          <a:p>
            <a:pPr>
              <a:lnSpc>
                <a:spcPct val="150000"/>
              </a:lnSpc>
            </a:pPr>
            <a:r>
              <a:rPr lang="en-US" sz="2400" b="1" dirty="0"/>
              <a:t>Can we compete with global companies?</a:t>
            </a:r>
            <a:endParaRPr lang="en-IN" sz="2400" b="1" dirty="0"/>
          </a:p>
          <a:p>
            <a:pPr>
              <a:lnSpc>
                <a:spcPct val="150000"/>
              </a:lnSpc>
            </a:pPr>
            <a:endParaRPr lang="en-IN" sz="2400" b="1" dirty="0"/>
          </a:p>
          <a:p>
            <a:endParaRPr lang="en-US" sz="2400" b="1" dirty="0"/>
          </a:p>
        </p:txBody>
      </p:sp>
      <p:sp>
        <p:nvSpPr>
          <p:cNvPr id="4" name="Slide Number Placeholder 3"/>
          <p:cNvSpPr>
            <a:spLocks noGrp="1"/>
          </p:cNvSpPr>
          <p:nvPr>
            <p:ph type="sldNum" sz="quarter" idx="12"/>
          </p:nvPr>
        </p:nvSpPr>
        <p:spPr/>
        <p:txBody>
          <a:bodyPr/>
          <a:lstStyle/>
          <a:p>
            <a:fld id="{56BEFB9A-75BE-4736-83D6-6A44720B10DB}" type="slidenum">
              <a:rPr lang="en-US" smtClean="0"/>
              <a:t>3</a:t>
            </a:fld>
            <a:endParaRPr lang="en-US"/>
          </a:p>
        </p:txBody>
      </p:sp>
    </p:spTree>
    <p:extLst>
      <p:ext uri="{BB962C8B-B14F-4D97-AF65-F5344CB8AC3E}">
        <p14:creationId xmlns:p14="http://schemas.microsoft.com/office/powerpoint/2010/main" val="3383273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865" y="629087"/>
            <a:ext cx="10515600" cy="626913"/>
          </a:xfrm>
        </p:spPr>
        <p:txBody>
          <a:bodyPr/>
          <a:lstStyle/>
          <a:p>
            <a:r>
              <a:rPr lang="en-US" dirty="0"/>
              <a:t>Historical GDP of India vis-à-vis the World</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865" y="1219797"/>
            <a:ext cx="9821167" cy="5294623"/>
          </a:xfrm>
        </p:spPr>
      </p:pic>
      <p:sp>
        <p:nvSpPr>
          <p:cNvPr id="5" name="Rectangle 4"/>
          <p:cNvSpPr/>
          <p:nvPr/>
        </p:nvSpPr>
        <p:spPr>
          <a:xfrm>
            <a:off x="2687334" y="1919115"/>
            <a:ext cx="982206" cy="3895986"/>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75971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went wrong?</a:t>
            </a:r>
            <a:endParaRPr lang="en-IN" dirty="0"/>
          </a:p>
        </p:txBody>
      </p:sp>
      <p:sp>
        <p:nvSpPr>
          <p:cNvPr id="3" name="Content Placeholder 2"/>
          <p:cNvSpPr>
            <a:spLocks noGrp="1"/>
          </p:cNvSpPr>
          <p:nvPr>
            <p:ph idx="1"/>
          </p:nvPr>
        </p:nvSpPr>
        <p:spPr>
          <a:xfrm>
            <a:off x="838200" y="1575254"/>
            <a:ext cx="10515600" cy="4351338"/>
          </a:xfrm>
        </p:spPr>
        <p:txBody>
          <a:bodyPr/>
          <a:lstStyle/>
          <a:p>
            <a:r>
              <a:rPr lang="en-US" dirty="0"/>
              <a:t>We were under seize</a:t>
            </a:r>
          </a:p>
          <a:p>
            <a:r>
              <a:rPr lang="en-US" dirty="0"/>
              <a:t>We lost our entrepreneurial zeal </a:t>
            </a:r>
          </a:p>
          <a:p>
            <a:r>
              <a:rPr lang="en-US" dirty="0"/>
              <a:t>It made us risk averse</a:t>
            </a:r>
          </a:p>
          <a:p>
            <a:r>
              <a:rPr lang="en-US" dirty="0"/>
              <a:t>Now our parents motivate us to think that a government job is the most coveted career objective.</a:t>
            </a:r>
          </a:p>
          <a:p>
            <a:r>
              <a:rPr lang="en-US" dirty="0"/>
              <a:t>In the process, we have become victims of many </a:t>
            </a:r>
            <a:r>
              <a:rPr lang="en-US" u="sng" dirty="0">
                <a:solidFill>
                  <a:schemeClr val="accent1">
                    <a:lumMod val="50000"/>
                  </a:schemeClr>
                </a:solidFill>
              </a:rPr>
              <a:t>myths</a:t>
            </a:r>
          </a:p>
          <a:p>
            <a:r>
              <a:rPr lang="en-US" dirty="0"/>
              <a:t>Data on </a:t>
            </a:r>
            <a:r>
              <a:rPr lang="en-US" u="sng" dirty="0">
                <a:solidFill>
                  <a:schemeClr val="accent1">
                    <a:lumMod val="50000"/>
                  </a:schemeClr>
                </a:solidFill>
              </a:rPr>
              <a:t>failure rate </a:t>
            </a:r>
            <a:r>
              <a:rPr lang="en-US" dirty="0"/>
              <a:t>of startups intimidate us </a:t>
            </a:r>
          </a:p>
          <a:p>
            <a:r>
              <a:rPr lang="en-US" dirty="0"/>
              <a:t>The imperial world focused on R&amp;D and entrepreneurial venture creation. </a:t>
            </a:r>
            <a:endParaRPr lang="en-IN" dirty="0"/>
          </a:p>
        </p:txBody>
      </p:sp>
    </p:spTree>
    <p:extLst>
      <p:ext uri="{BB962C8B-B14F-4D97-AF65-F5344CB8AC3E}">
        <p14:creationId xmlns:p14="http://schemas.microsoft.com/office/powerpoint/2010/main" val="3689449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Myths that we are victim of and </a:t>
            </a:r>
            <a:br>
              <a:rPr lang="en-US" dirty="0"/>
            </a:br>
            <a:r>
              <a:rPr lang="en-US" dirty="0"/>
              <a:t>the reality</a:t>
            </a:r>
            <a:endParaRPr lang="en-IN" dirty="0"/>
          </a:p>
        </p:txBody>
      </p:sp>
      <p:sp>
        <p:nvSpPr>
          <p:cNvPr id="3" name="Content Placeholder 2"/>
          <p:cNvSpPr>
            <a:spLocks noGrp="1"/>
          </p:cNvSpPr>
          <p:nvPr>
            <p:ph idx="1"/>
          </p:nvPr>
        </p:nvSpPr>
        <p:spPr>
          <a:xfrm>
            <a:off x="630315" y="1825625"/>
            <a:ext cx="10723485" cy="4351338"/>
          </a:xfrm>
        </p:spPr>
        <p:txBody>
          <a:bodyPr>
            <a:normAutofit fontScale="92500" lnSpcReduction="20000"/>
          </a:bodyPr>
          <a:lstStyle/>
          <a:p>
            <a:r>
              <a:rPr lang="en-IN" dirty="0">
                <a:solidFill>
                  <a:srgbClr val="002060"/>
                </a:solidFill>
              </a:rPr>
              <a:t>Myth: Entrepreneurs are born, not made</a:t>
            </a:r>
          </a:p>
          <a:p>
            <a:r>
              <a:rPr lang="en-US" dirty="0">
                <a:solidFill>
                  <a:srgbClr val="002060"/>
                </a:solidFill>
              </a:rPr>
              <a:t>Fact: </a:t>
            </a:r>
            <a:r>
              <a:rPr lang="en-US" b="0" dirty="0" err="1">
                <a:solidFill>
                  <a:srgbClr val="002060"/>
                </a:solidFill>
              </a:rPr>
              <a:t>Dhirubhai</a:t>
            </a:r>
            <a:r>
              <a:rPr lang="en-US" b="0" dirty="0">
                <a:solidFill>
                  <a:srgbClr val="002060"/>
                </a:solidFill>
              </a:rPr>
              <a:t> </a:t>
            </a:r>
            <a:r>
              <a:rPr lang="en-US" b="0" dirty="0" err="1">
                <a:solidFill>
                  <a:srgbClr val="002060"/>
                </a:solidFill>
              </a:rPr>
              <a:t>Ambani</a:t>
            </a:r>
            <a:r>
              <a:rPr lang="en-US" b="0" dirty="0">
                <a:solidFill>
                  <a:srgbClr val="002060"/>
                </a:solidFill>
              </a:rPr>
              <a:t>, Narayana Murthy, </a:t>
            </a:r>
            <a:r>
              <a:rPr lang="en-IN" b="0" dirty="0">
                <a:solidFill>
                  <a:srgbClr val="002060"/>
                </a:solidFill>
              </a:rPr>
              <a:t>Sunil Bharti Mittal, Sabir Bhatia, </a:t>
            </a:r>
            <a:r>
              <a:rPr lang="en-US" b="0" dirty="0">
                <a:solidFill>
                  <a:srgbClr val="002060"/>
                </a:solidFill>
              </a:rPr>
              <a:t>Steve Jobs, </a:t>
            </a:r>
            <a:r>
              <a:rPr lang="en-IN" b="0" dirty="0">
                <a:solidFill>
                  <a:srgbClr val="002060"/>
                </a:solidFill>
              </a:rPr>
              <a:t>John D. Rockefeller, Andrew Carnegie </a:t>
            </a:r>
          </a:p>
          <a:p>
            <a:r>
              <a:rPr lang="en-IN" dirty="0">
                <a:solidFill>
                  <a:srgbClr val="002060"/>
                </a:solidFill>
              </a:rPr>
              <a:t>Myth: It takes a lot of money to start a business</a:t>
            </a:r>
          </a:p>
          <a:p>
            <a:r>
              <a:rPr lang="en-US" b="0" dirty="0">
                <a:solidFill>
                  <a:srgbClr val="002060"/>
                </a:solidFill>
              </a:rPr>
              <a:t>Facts: More than 80 percent of new ventures are bootstrapped.</a:t>
            </a:r>
          </a:p>
          <a:p>
            <a:r>
              <a:rPr lang="en-IN" dirty="0">
                <a:solidFill>
                  <a:srgbClr val="002060"/>
                </a:solidFill>
              </a:rPr>
              <a:t>Myth: Entrepreneurs are born in business families</a:t>
            </a:r>
          </a:p>
          <a:p>
            <a:r>
              <a:rPr lang="en-IN" b="0" dirty="0"/>
              <a:t>Entrepreneurship is mostly associated with ‘</a:t>
            </a:r>
            <a:r>
              <a:rPr lang="en-IN" b="0" u="sng" dirty="0"/>
              <a:t>First Generation </a:t>
            </a:r>
            <a:r>
              <a:rPr lang="en-IN" b="0" dirty="0"/>
              <a:t>Entrepreneurs’.</a:t>
            </a:r>
          </a:p>
          <a:p>
            <a:r>
              <a:rPr lang="en-US" dirty="0"/>
              <a:t>Myth: Entrepreneurs are extroverts</a:t>
            </a:r>
          </a:p>
          <a:p>
            <a:r>
              <a:rPr lang="en-US" b="0" dirty="0"/>
              <a:t>Fact: Blake Masters and Peter Thiel have shown that 10 out of 11 successful entrepreneurs are introvert.</a:t>
            </a:r>
            <a:endParaRPr lang="en-IN" b="0" dirty="0"/>
          </a:p>
        </p:txBody>
      </p:sp>
    </p:spTree>
    <p:extLst>
      <p:ext uri="{BB962C8B-B14F-4D97-AF65-F5344CB8AC3E}">
        <p14:creationId xmlns:p14="http://schemas.microsoft.com/office/powerpoint/2010/main" val="2640725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failure so obvious?</a:t>
            </a:r>
            <a:endParaRPr lang="en-IN" dirty="0"/>
          </a:p>
        </p:txBody>
      </p:sp>
      <p:sp>
        <p:nvSpPr>
          <p:cNvPr id="3" name="Content Placeholder 2"/>
          <p:cNvSpPr>
            <a:spLocks noGrp="1"/>
          </p:cNvSpPr>
          <p:nvPr>
            <p:ph idx="1"/>
          </p:nvPr>
        </p:nvSpPr>
        <p:spPr>
          <a:xfrm>
            <a:off x="749423" y="1482050"/>
            <a:ext cx="10515600" cy="3429956"/>
          </a:xfrm>
        </p:spPr>
        <p:txBody>
          <a:bodyPr>
            <a:normAutofit fontScale="92500"/>
          </a:bodyPr>
          <a:lstStyle/>
          <a:p>
            <a:r>
              <a:rPr lang="en-US" dirty="0"/>
              <a:t>42% of the well funded ventures fail as they want to sell something that nobody wants to buy.</a:t>
            </a:r>
          </a:p>
          <a:p>
            <a:pPr marL="0" indent="0">
              <a:buNone/>
            </a:pPr>
            <a:r>
              <a:rPr lang="en-US" b="0" dirty="0"/>
              <a:t>Remedy: Validated learning</a:t>
            </a:r>
          </a:p>
          <a:p>
            <a:r>
              <a:rPr lang="en-US" dirty="0"/>
              <a:t>29% of the well funded ventures fail as they run out of cash</a:t>
            </a:r>
          </a:p>
          <a:p>
            <a:pPr marL="0" indent="0">
              <a:buNone/>
            </a:pPr>
            <a:r>
              <a:rPr lang="en-US" b="0" dirty="0"/>
              <a:t>Remedy: Understand finance and do the projected cash flow.</a:t>
            </a:r>
          </a:p>
          <a:p>
            <a:r>
              <a:rPr lang="en-US" dirty="0"/>
              <a:t>23% fail due to disharmony among founders</a:t>
            </a:r>
          </a:p>
          <a:p>
            <a:pPr marL="0" indent="0">
              <a:buNone/>
            </a:pPr>
            <a:r>
              <a:rPr lang="en-US" b="0" dirty="0"/>
              <a:t>Remedy: follow the time-tested team building process</a:t>
            </a:r>
          </a:p>
          <a:p>
            <a:pPr marL="0" indent="0">
              <a:buNone/>
            </a:pPr>
            <a:endParaRPr lang="en-US" dirty="0"/>
          </a:p>
          <a:p>
            <a:pPr marL="0" indent="0">
              <a:buNone/>
            </a:pPr>
            <a:endParaRPr lang="en-US" b="0" dirty="0"/>
          </a:p>
          <a:p>
            <a:pPr marL="0" indent="0">
              <a:buNone/>
            </a:pPr>
            <a:endParaRPr lang="en-IN" dirty="0"/>
          </a:p>
        </p:txBody>
      </p:sp>
      <p:pic>
        <p:nvPicPr>
          <p:cNvPr id="4" name="Picture 2" descr="Charlie Munger (cropp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66" y="4912006"/>
            <a:ext cx="1432800" cy="16281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61966" y="5180977"/>
            <a:ext cx="8469297" cy="1107996"/>
          </a:xfrm>
          <a:prstGeom prst="rect">
            <a:avLst/>
          </a:prstGeom>
          <a:noFill/>
        </p:spPr>
        <p:txBody>
          <a:bodyPr wrap="square" rtlCol="0">
            <a:spAutoFit/>
          </a:bodyPr>
          <a:lstStyle/>
          <a:p>
            <a:r>
              <a:rPr lang="en-US" sz="2400" i="1" dirty="0">
                <a:solidFill>
                  <a:srgbClr val="336699"/>
                </a:solidFill>
              </a:rPr>
              <a:t>“All I Want To Know Is Where I’m Going To Die So I’ll Never Go There.” – Charlie </a:t>
            </a:r>
            <a:r>
              <a:rPr lang="en-US" sz="2400" i="1" dirty="0" err="1">
                <a:solidFill>
                  <a:srgbClr val="336699"/>
                </a:solidFill>
              </a:rPr>
              <a:t>Munger</a:t>
            </a:r>
            <a:endParaRPr lang="en-US" sz="2400" i="1" dirty="0">
              <a:solidFill>
                <a:srgbClr val="336699"/>
              </a:solidFill>
            </a:endParaRPr>
          </a:p>
          <a:p>
            <a:endParaRPr lang="en-IN" dirty="0"/>
          </a:p>
        </p:txBody>
      </p:sp>
    </p:spTree>
    <p:extLst>
      <p:ext uri="{BB962C8B-B14F-4D97-AF65-F5344CB8AC3E}">
        <p14:creationId xmlns:p14="http://schemas.microsoft.com/office/powerpoint/2010/main" val="1988939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greatest success factor</a:t>
            </a:r>
            <a:endParaRPr lang="en-IN" dirty="0"/>
          </a:p>
        </p:txBody>
      </p:sp>
      <p:sp>
        <p:nvSpPr>
          <p:cNvPr id="3" name="Content Placeholder 2"/>
          <p:cNvSpPr>
            <a:spLocks noGrp="1"/>
          </p:cNvSpPr>
          <p:nvPr>
            <p:ph idx="1"/>
          </p:nvPr>
        </p:nvSpPr>
        <p:spPr/>
        <p:txBody>
          <a:bodyPr/>
          <a:lstStyle/>
          <a:p>
            <a:r>
              <a:rPr lang="en-US" dirty="0"/>
              <a:t>Timing </a:t>
            </a:r>
          </a:p>
          <a:p>
            <a:r>
              <a:rPr lang="en-IN" dirty="0"/>
              <a:t>Bill Gross provided evidence that timing is the single biggest reason that startups succeed.</a:t>
            </a:r>
          </a:p>
          <a:p>
            <a:r>
              <a:rPr lang="en-IN" dirty="0"/>
              <a:t>Victor Hugo said: </a:t>
            </a:r>
            <a:r>
              <a:rPr lang="en-IN" b="0" i="1" dirty="0"/>
              <a:t>There is one thing that all the military in the world can not defeat that is an idea whose time has come.</a:t>
            </a:r>
          </a:p>
          <a:p>
            <a:r>
              <a:rPr lang="en-IN" dirty="0"/>
              <a:t>Why the present time is so great  </a:t>
            </a:r>
          </a:p>
          <a:p>
            <a:endParaRPr lang="en-IN" dirty="0"/>
          </a:p>
        </p:txBody>
      </p:sp>
    </p:spTree>
    <p:extLst>
      <p:ext uri="{BB962C8B-B14F-4D97-AF65-F5344CB8AC3E}">
        <p14:creationId xmlns:p14="http://schemas.microsoft.com/office/powerpoint/2010/main" val="3113810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the present time is so great  </a:t>
            </a:r>
          </a:p>
        </p:txBody>
      </p:sp>
      <p:sp>
        <p:nvSpPr>
          <p:cNvPr id="3" name="Content Placeholder 2"/>
          <p:cNvSpPr>
            <a:spLocks noGrp="1"/>
          </p:cNvSpPr>
          <p:nvPr>
            <p:ph idx="1"/>
          </p:nvPr>
        </p:nvSpPr>
        <p:spPr/>
        <p:txBody>
          <a:bodyPr/>
          <a:lstStyle/>
          <a:p>
            <a:r>
              <a:rPr lang="en-US" dirty="0"/>
              <a:t>India now has the consumption power</a:t>
            </a:r>
          </a:p>
          <a:p>
            <a:r>
              <a:rPr lang="en-US" dirty="0"/>
              <a:t>If we do not create capability, our dependence on foreign goods will only increase making them richer.</a:t>
            </a:r>
          </a:p>
          <a:p>
            <a:r>
              <a:rPr lang="en-US" dirty="0"/>
              <a:t>We have demographic advantage.</a:t>
            </a:r>
          </a:p>
          <a:p>
            <a:r>
              <a:rPr lang="en-US" dirty="0"/>
              <a:t>We are rich in natural resources.</a:t>
            </a:r>
          </a:p>
          <a:p>
            <a:r>
              <a:rPr lang="en-US" dirty="0"/>
              <a:t>No dearth of knowledge workers. </a:t>
            </a:r>
          </a:p>
          <a:p>
            <a:r>
              <a:rPr lang="en-US" dirty="0"/>
              <a:t>Government policies are very favorable. </a:t>
            </a:r>
          </a:p>
          <a:p>
            <a:r>
              <a:rPr lang="en-US" dirty="0"/>
              <a:t>Matured ecosystem in place.</a:t>
            </a:r>
            <a:endParaRPr lang="en-IN" dirty="0"/>
          </a:p>
        </p:txBody>
      </p:sp>
    </p:spTree>
    <p:extLst>
      <p:ext uri="{BB962C8B-B14F-4D97-AF65-F5344CB8AC3E}">
        <p14:creationId xmlns:p14="http://schemas.microsoft.com/office/powerpoint/2010/main" val="2923592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compete or is it just pipe dream?</a:t>
            </a:r>
            <a:endParaRPr lang="en-IN" dirty="0"/>
          </a:p>
        </p:txBody>
      </p:sp>
      <p:sp>
        <p:nvSpPr>
          <p:cNvPr id="3" name="Content Placeholder 2"/>
          <p:cNvSpPr>
            <a:spLocks noGrp="1"/>
          </p:cNvSpPr>
          <p:nvPr>
            <p:ph idx="1"/>
          </p:nvPr>
        </p:nvSpPr>
        <p:spPr>
          <a:xfrm>
            <a:off x="736847" y="1825625"/>
            <a:ext cx="10857390" cy="4351338"/>
          </a:xfrm>
        </p:spPr>
        <p:txBody>
          <a:bodyPr/>
          <a:lstStyle/>
          <a:p>
            <a:r>
              <a:rPr lang="en-US" dirty="0"/>
              <a:t>Hero Motor, Bajaj, TVS has driven competition out whichever markets they entered.</a:t>
            </a:r>
          </a:p>
          <a:p>
            <a:r>
              <a:rPr lang="en-US" dirty="0"/>
              <a:t>We are already the global  producer of pharmaceuticals.</a:t>
            </a:r>
          </a:p>
          <a:p>
            <a:r>
              <a:rPr lang="en-US" dirty="0"/>
              <a:t>Several Indian companies have reported early success towards possible treatment of COVID. </a:t>
            </a:r>
          </a:p>
          <a:p>
            <a:r>
              <a:rPr lang="en-US" dirty="0"/>
              <a:t>Two COVID Vaccines have received approval. </a:t>
            </a:r>
          </a:p>
          <a:p>
            <a:r>
              <a:rPr lang="en-US" dirty="0"/>
              <a:t>We are playing leading role in the technology sphere.</a:t>
            </a:r>
          </a:p>
          <a:p>
            <a:endParaRPr lang="en-IN" dirty="0"/>
          </a:p>
        </p:txBody>
      </p:sp>
    </p:spTree>
    <p:extLst>
      <p:ext uri="{BB962C8B-B14F-4D97-AF65-F5344CB8AC3E}">
        <p14:creationId xmlns:p14="http://schemas.microsoft.com/office/powerpoint/2010/main" val="1712994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8153"/>
            <a:ext cx="10515600" cy="1325563"/>
          </a:xfrm>
        </p:spPr>
        <p:txBody>
          <a:bodyPr/>
          <a:lstStyle/>
          <a:p>
            <a:r>
              <a:rPr lang="en-US" dirty="0"/>
              <a:t>Do you have the elements to successfully create and grow a venture?</a:t>
            </a:r>
            <a:endParaRPr lang="en-IN" dirty="0"/>
          </a:p>
        </p:txBody>
      </p:sp>
      <p:sp>
        <p:nvSpPr>
          <p:cNvPr id="3" name="Content Placeholder 2"/>
          <p:cNvSpPr>
            <a:spLocks noGrp="1"/>
          </p:cNvSpPr>
          <p:nvPr>
            <p:ph idx="1"/>
          </p:nvPr>
        </p:nvSpPr>
        <p:spPr>
          <a:xfrm>
            <a:off x="838200" y="2075997"/>
            <a:ext cx="10515600" cy="4351338"/>
          </a:xfrm>
        </p:spPr>
        <p:txBody>
          <a:bodyPr/>
          <a:lstStyle/>
          <a:p>
            <a:r>
              <a:rPr lang="en-US" dirty="0"/>
              <a:t>Almost all the qualities of successful entrepreneurs such as leadership qualities, people skill, empathy, finance, marketing, strong peer network, tolerance to ambiguity can be inculcated to a large extent.</a:t>
            </a:r>
          </a:p>
          <a:p>
            <a:r>
              <a:rPr lang="en-US" u="sng" dirty="0"/>
              <a:t>Unless you start, you will never know what you are really capable of.  </a:t>
            </a:r>
            <a:endParaRPr lang="en-IN" u="sng" dirty="0"/>
          </a:p>
        </p:txBody>
      </p:sp>
    </p:spTree>
    <p:extLst>
      <p:ext uri="{BB962C8B-B14F-4D97-AF65-F5344CB8AC3E}">
        <p14:creationId xmlns:p14="http://schemas.microsoft.com/office/powerpoint/2010/main" val="4110064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3575" y="1171852"/>
            <a:ext cx="8655728" cy="4608462"/>
          </a:xfrm>
        </p:spPr>
        <p:txBody>
          <a:bodyPr>
            <a:normAutofit/>
          </a:bodyPr>
          <a:lstStyle/>
          <a:p>
            <a:pPr marL="0" indent="0">
              <a:buNone/>
            </a:pPr>
            <a:r>
              <a:rPr lang="en-US" dirty="0"/>
              <a:t> </a:t>
            </a:r>
            <a:r>
              <a:rPr lang="en-US" i="1" dirty="0"/>
              <a:t>“If you're not failing, you're probably not really moving forward.” </a:t>
            </a:r>
          </a:p>
          <a:p>
            <a:pPr marL="0" indent="0">
              <a:buNone/>
            </a:pPr>
            <a:endParaRPr lang="en-US" b="1" i="1" dirty="0"/>
          </a:p>
          <a:p>
            <a:r>
              <a:rPr lang="en-US" b="1" i="1" dirty="0"/>
              <a:t>“Fail early, fail often, but always fail forward.” </a:t>
            </a:r>
          </a:p>
          <a:p>
            <a:pPr marL="0" indent="0">
              <a:buNone/>
            </a:pPr>
            <a:r>
              <a:rPr lang="en-US" b="1" dirty="0"/>
              <a:t>― John C. Maxwell, Failing Forward: How to Make the Most of Your Mistakes</a:t>
            </a:r>
          </a:p>
          <a:p>
            <a:pPr marL="0" indent="0">
              <a:buNone/>
            </a:pPr>
            <a:br>
              <a:rPr lang="en-US" b="1" dirty="0"/>
            </a:br>
            <a:endParaRPr lang="en-IN" b="1" dirty="0"/>
          </a:p>
        </p:txBody>
      </p:sp>
      <p:pic>
        <p:nvPicPr>
          <p:cNvPr id="1028" name="Picture 4" descr="Image result for john c maxw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75" y="173219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FD1DB16-3243-4916-96AE-0416B7586CF1}" type="slidenum">
              <a:rPr lang="en-IN" smtClean="0"/>
              <a:t>38</a:t>
            </a:fld>
            <a:endParaRPr lang="en-IN"/>
          </a:p>
        </p:txBody>
      </p:sp>
    </p:spTree>
    <p:extLst>
      <p:ext uri="{BB962C8B-B14F-4D97-AF65-F5344CB8AC3E}">
        <p14:creationId xmlns:p14="http://schemas.microsoft.com/office/powerpoint/2010/main" val="21619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anim calcmode="lin" valueType="num">
                                      <p:cBhvr>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anim calcmode="lin" valueType="num">
                                      <p:cBhvr>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8986" y="2043991"/>
            <a:ext cx="9740414" cy="4158401"/>
          </a:xfrm>
        </p:spPr>
        <p:txBody>
          <a:bodyPr>
            <a:normAutofit/>
          </a:bodyPr>
          <a:lstStyle/>
          <a:p>
            <a:pPr marL="0" indent="0" algn="just">
              <a:buNone/>
            </a:pPr>
            <a:r>
              <a:rPr lang="en-IN" sz="2400" b="1" dirty="0"/>
              <a:t>Process or strategies of intrapreneurship or corporate entrepreneurship within a company:</a:t>
            </a:r>
          </a:p>
          <a:p>
            <a:pPr marL="0" indent="0" algn="just">
              <a:lnSpc>
                <a:spcPct val="120000"/>
              </a:lnSpc>
              <a:buNone/>
            </a:pPr>
            <a:r>
              <a:rPr lang="en-IN" sz="2400" b="1" dirty="0"/>
              <a:t>Employees within the organization who are creative, proactive, have the gumption to embrace calculated risk to achieve higher goals can pursue disruptive innovation within the larger mission of the organization using the resources, capabilities and security of the company to draw upon. </a:t>
            </a:r>
          </a:p>
        </p:txBody>
      </p:sp>
      <p:sp>
        <p:nvSpPr>
          <p:cNvPr id="5" name="Title 1"/>
          <p:cNvSpPr>
            <a:spLocks noGrp="1"/>
          </p:cNvSpPr>
          <p:nvPr>
            <p:ph type="title"/>
          </p:nvPr>
        </p:nvSpPr>
        <p:spPr>
          <a:xfrm>
            <a:off x="181056" y="900991"/>
            <a:ext cx="11634951" cy="1143000"/>
          </a:xfrm>
        </p:spPr>
        <p:txBody>
          <a:bodyPr vert="horz" lIns="91440" tIns="45720" rIns="91440" bIns="45720" rtlCol="0" anchor="ctr">
            <a:normAutofit/>
          </a:bodyPr>
          <a:lstStyle/>
          <a:p>
            <a:r>
              <a:rPr lang="en-US" sz="3600" b="1" dirty="0">
                <a:solidFill>
                  <a:srgbClr val="002060"/>
                </a:solidFill>
                <a:latin typeface="Georgia" panose="02040502050405020303" pitchFamily="18" charset="0"/>
              </a:rPr>
              <a:t>Intrapreneurship/ Corporate Entrepreneurship</a:t>
            </a:r>
          </a:p>
        </p:txBody>
      </p:sp>
      <p:sp>
        <p:nvSpPr>
          <p:cNvPr id="2" name="Slide Number Placeholder 1"/>
          <p:cNvSpPr>
            <a:spLocks noGrp="1"/>
          </p:cNvSpPr>
          <p:nvPr>
            <p:ph type="sldNum" sz="quarter" idx="12"/>
          </p:nvPr>
        </p:nvSpPr>
        <p:spPr/>
        <p:txBody>
          <a:bodyPr/>
          <a:lstStyle/>
          <a:p>
            <a:fld id="{2CBC2861-336E-43D8-A467-ABE779BBF5C1}" type="slidenum">
              <a:rPr lang="en-US" smtClean="0"/>
              <a:pPr/>
              <a:t>39</a:t>
            </a:fld>
            <a:endParaRPr lang="en-US"/>
          </a:p>
        </p:txBody>
      </p:sp>
    </p:spTree>
    <p:extLst>
      <p:ext uri="{BB962C8B-B14F-4D97-AF65-F5344CB8AC3E}">
        <p14:creationId xmlns:p14="http://schemas.microsoft.com/office/powerpoint/2010/main" val="2473744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2B1F6-7623-4FF6-A53E-AB8861CA193E}"/>
              </a:ext>
            </a:extLst>
          </p:cNvPr>
          <p:cNvSpPr>
            <a:spLocks noGrp="1"/>
          </p:cNvSpPr>
          <p:nvPr>
            <p:ph type="title"/>
          </p:nvPr>
        </p:nvSpPr>
        <p:spPr/>
        <p:txBody>
          <a:bodyPr/>
          <a:lstStyle/>
          <a:p>
            <a:r>
              <a:rPr lang="en-US" dirty="0"/>
              <a:t>Definition of Some Keywords</a:t>
            </a:r>
            <a:endParaRPr lang="en-IN" dirty="0"/>
          </a:p>
        </p:txBody>
      </p:sp>
      <p:sp>
        <p:nvSpPr>
          <p:cNvPr id="3" name="Content Placeholder 2">
            <a:extLst>
              <a:ext uri="{FF2B5EF4-FFF2-40B4-BE49-F238E27FC236}">
                <a16:creationId xmlns:a16="http://schemas.microsoft.com/office/drawing/2014/main" id="{7378332C-4CE7-4F47-8215-2421C86ACB30}"/>
              </a:ext>
            </a:extLst>
          </p:cNvPr>
          <p:cNvSpPr>
            <a:spLocks noGrp="1"/>
          </p:cNvSpPr>
          <p:nvPr>
            <p:ph idx="1"/>
          </p:nvPr>
        </p:nvSpPr>
        <p:spPr>
          <a:xfrm>
            <a:off x="1039090" y="1825625"/>
            <a:ext cx="10314709" cy="4351338"/>
          </a:xfrm>
        </p:spPr>
        <p:txBody>
          <a:bodyPr>
            <a:normAutofit/>
          </a:bodyPr>
          <a:lstStyle/>
          <a:p>
            <a:pPr>
              <a:lnSpc>
                <a:spcPct val="150000"/>
              </a:lnSpc>
            </a:pPr>
            <a:r>
              <a:rPr lang="en-US" dirty="0"/>
              <a:t>Entrepreneur and </a:t>
            </a:r>
            <a:r>
              <a:rPr lang="en-US" dirty="0">
                <a:solidFill>
                  <a:schemeClr val="accent5">
                    <a:lumMod val="75000"/>
                  </a:schemeClr>
                </a:solidFill>
              </a:rPr>
              <a:t>entrepreneurship </a:t>
            </a:r>
          </a:p>
          <a:p>
            <a:pPr lvl="2">
              <a:lnSpc>
                <a:spcPct val="150000"/>
              </a:lnSpc>
            </a:pPr>
            <a:r>
              <a:rPr lang="en-IN" dirty="0"/>
              <a:t>Innovation, </a:t>
            </a:r>
            <a:r>
              <a:rPr lang="en-US" dirty="0"/>
              <a:t>vision, alleviate pain, calculated risk </a:t>
            </a:r>
          </a:p>
          <a:p>
            <a:pPr>
              <a:lnSpc>
                <a:spcPct val="150000"/>
              </a:lnSpc>
            </a:pPr>
            <a:r>
              <a:rPr lang="en-US" dirty="0"/>
              <a:t>Value proposition</a:t>
            </a:r>
          </a:p>
          <a:p>
            <a:pPr>
              <a:lnSpc>
                <a:spcPct val="150000"/>
              </a:lnSpc>
            </a:pPr>
            <a:r>
              <a:rPr lang="en-IN" dirty="0"/>
              <a:t>GDP</a:t>
            </a:r>
          </a:p>
          <a:p>
            <a:pPr>
              <a:lnSpc>
                <a:spcPct val="150000"/>
              </a:lnSpc>
            </a:pPr>
            <a:r>
              <a:rPr lang="en-IN" dirty="0"/>
              <a:t>Velocity of money</a:t>
            </a:r>
          </a:p>
          <a:p>
            <a:pPr>
              <a:lnSpc>
                <a:spcPct val="150000"/>
              </a:lnSpc>
            </a:pPr>
            <a:r>
              <a:rPr lang="en-IN" dirty="0"/>
              <a:t>Value of money</a:t>
            </a:r>
          </a:p>
          <a:p>
            <a:endParaRPr lang="en-IN" dirty="0"/>
          </a:p>
          <a:p>
            <a:endParaRPr lang="en-IN" dirty="0"/>
          </a:p>
        </p:txBody>
      </p:sp>
    </p:spTree>
    <p:extLst>
      <p:ext uri="{BB962C8B-B14F-4D97-AF65-F5344CB8AC3E}">
        <p14:creationId xmlns:p14="http://schemas.microsoft.com/office/powerpoint/2010/main" val="3579240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Anand</a:t>
            </a:r>
            <a:r>
              <a:rPr lang="en-US" dirty="0"/>
              <a:t> </a:t>
            </a:r>
            <a:r>
              <a:rPr lang="en-US" dirty="0" err="1"/>
              <a:t>Shanwal</a:t>
            </a:r>
            <a:r>
              <a:rPr lang="en-US" dirty="0"/>
              <a:t> - </a:t>
            </a:r>
            <a:r>
              <a:rPr lang="en-US" dirty="0" err="1"/>
              <a:t>cbinsight</a:t>
            </a:r>
            <a:endParaRPr lang="en-IN" dirty="0"/>
          </a:p>
        </p:txBody>
      </p:sp>
      <p:sp>
        <p:nvSpPr>
          <p:cNvPr id="3" name="Content Placeholder 2"/>
          <p:cNvSpPr>
            <a:spLocks noGrp="1"/>
          </p:cNvSpPr>
          <p:nvPr>
            <p:ph idx="1"/>
          </p:nvPr>
        </p:nvSpPr>
        <p:spPr/>
        <p:txBody>
          <a:bodyPr>
            <a:normAutofit/>
          </a:bodyPr>
          <a:lstStyle/>
          <a:p>
            <a:r>
              <a:rPr lang="en-US" b="0" dirty="0"/>
              <a:t>What do Uber, Facebook, and Starbucks have in common?</a:t>
            </a:r>
          </a:p>
          <a:p>
            <a:r>
              <a:rPr lang="en-US" b="0" dirty="0"/>
              <a:t> They all have strong business moats — key competitive advantages that set a company apart and make it hard for competitors to enter.</a:t>
            </a:r>
          </a:p>
          <a:p>
            <a:r>
              <a:rPr lang="en-US" b="0" dirty="0"/>
              <a:t> It’s what drove Amazon to post $96B in revenue in Q3’20. It’s how Google has maintained its hold on over 85% of the search engine market.</a:t>
            </a:r>
          </a:p>
          <a:p>
            <a:r>
              <a:rPr lang="en-US" b="0" dirty="0"/>
              <a:t> Today, the most durable business moats are being built on advantages like network effects, data, and repeat engagement within a product ecosystem.</a:t>
            </a:r>
          </a:p>
        </p:txBody>
      </p:sp>
    </p:spTree>
    <p:extLst>
      <p:ext uri="{BB962C8B-B14F-4D97-AF65-F5344CB8AC3E}">
        <p14:creationId xmlns:p14="http://schemas.microsoft.com/office/powerpoint/2010/main" val="3798136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Books You Can </a:t>
            </a:r>
            <a:r>
              <a:rPr lang="en-US" dirty="0" err="1"/>
              <a:t>Reffer</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    The hard thing about hard thing - by Ben Horowitz</a:t>
            </a:r>
          </a:p>
          <a:p>
            <a:pPr>
              <a:buFont typeface="Wingdings" panose="05000000000000000000" pitchFamily="2" charset="2"/>
              <a:buChar char="q"/>
            </a:pPr>
            <a:r>
              <a:rPr lang="en-US" dirty="0"/>
              <a:t>    Zero to One - by Peter Thiel and Blake Masters</a:t>
            </a:r>
          </a:p>
          <a:p>
            <a:pPr>
              <a:buFont typeface="Wingdings" panose="05000000000000000000" pitchFamily="2" charset="2"/>
              <a:buChar char="q"/>
            </a:pPr>
            <a:r>
              <a:rPr lang="en-US" dirty="0"/>
              <a:t>    Good to Great - by James C Collins</a:t>
            </a:r>
          </a:p>
          <a:p>
            <a:pPr>
              <a:buFont typeface="Wingdings" panose="05000000000000000000" pitchFamily="2" charset="2"/>
              <a:buChar char="q"/>
            </a:pPr>
            <a:r>
              <a:rPr lang="en-US" dirty="0"/>
              <a:t>    Four Steps to </a:t>
            </a:r>
            <a:r>
              <a:rPr lang="en-US" dirty="0" err="1"/>
              <a:t>Epipheny</a:t>
            </a:r>
            <a:r>
              <a:rPr lang="en-US" dirty="0"/>
              <a:t> - by Steve Blank</a:t>
            </a:r>
          </a:p>
          <a:p>
            <a:pPr>
              <a:buFont typeface="Wingdings" panose="05000000000000000000" pitchFamily="2" charset="2"/>
              <a:buChar char="q"/>
            </a:pPr>
            <a:r>
              <a:rPr lang="en-US" dirty="0"/>
              <a:t>    The E-Myth Revisited - by Michael E Gerber</a:t>
            </a:r>
            <a:endParaRPr lang="en-IN" dirty="0"/>
          </a:p>
        </p:txBody>
      </p:sp>
    </p:spTree>
    <p:extLst>
      <p:ext uri="{BB962C8B-B14F-4D97-AF65-F5344CB8AC3E}">
        <p14:creationId xmlns:p14="http://schemas.microsoft.com/office/powerpoint/2010/main" val="907205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p:nvPr/>
        </p:nvSpPr>
        <p:spPr>
          <a:xfrm>
            <a:off x="636090" y="914751"/>
            <a:ext cx="9080939" cy="5050619"/>
          </a:xfrm>
          <a:prstGeom prst="rect">
            <a:avLst/>
          </a:prstGeom>
          <a:noFill/>
          <a:ln>
            <a:noFill/>
          </a:ln>
        </p:spPr>
        <p:txBody>
          <a:bodyPr spcFirstLastPara="1" wrap="square" lIns="91425" tIns="45700" rIns="91425" bIns="45700" anchor="t" anchorCtr="0">
            <a:noAutofit/>
          </a:bodyPr>
          <a:lstStyle/>
          <a:p>
            <a:pPr>
              <a:lnSpc>
                <a:spcPct val="150000"/>
              </a:lnSpc>
              <a:buFont typeface="Wingdings" pitchFamily="2" charset="2"/>
              <a:buChar char="q"/>
            </a:pPr>
            <a:r>
              <a:rPr lang="en-US" dirty="0"/>
              <a:t>http://benbarry.com/project/facebooks-little-red-book</a:t>
            </a:r>
            <a:endParaRPr lang="en-US" b="1" dirty="0">
              <a:solidFill>
                <a:srgbClr val="C00000"/>
              </a:solidFill>
            </a:endParaRPr>
          </a:p>
          <a:p>
            <a:pPr>
              <a:lnSpc>
                <a:spcPct val="150000"/>
              </a:lnSpc>
              <a:buFont typeface="Wingdings" pitchFamily="2" charset="2"/>
              <a:buChar char="q"/>
            </a:pPr>
            <a:r>
              <a:rPr lang="en-US" b="1" dirty="0">
                <a:solidFill>
                  <a:srgbClr val="C00000"/>
                </a:solidFill>
              </a:rPr>
              <a:t>  </a:t>
            </a:r>
            <a:r>
              <a:rPr lang="en-IN" dirty="0" err="1"/>
              <a:t>Stel</a:t>
            </a:r>
            <a:r>
              <a:rPr lang="en-IN" dirty="0"/>
              <a:t> A. v, M. </a:t>
            </a:r>
            <a:r>
              <a:rPr lang="en-IN" dirty="0" err="1"/>
              <a:t>Carree</a:t>
            </a:r>
            <a:r>
              <a:rPr lang="en-IN" dirty="0"/>
              <a:t> and R. </a:t>
            </a:r>
            <a:r>
              <a:rPr lang="en-IN" dirty="0" err="1"/>
              <a:t>Thurik</a:t>
            </a:r>
            <a:r>
              <a:rPr lang="en-IN" dirty="0"/>
              <a:t> (2005), </a:t>
            </a:r>
            <a:r>
              <a:rPr lang="en-US" b="1" i="1" dirty="0"/>
              <a:t>The effect of entrepreneurial activity on national economic growth</a:t>
            </a:r>
            <a:r>
              <a:rPr lang="en-US" dirty="0"/>
              <a:t>, Small Business Economics, </a:t>
            </a:r>
            <a:r>
              <a:rPr lang="en-IN" dirty="0"/>
              <a:t>Vol. 24, No. 3, pp. 311-321</a:t>
            </a:r>
            <a:endParaRPr lang="en-US" b="1" dirty="0">
              <a:solidFill>
                <a:srgbClr val="C00000"/>
              </a:solidFill>
            </a:endParaRPr>
          </a:p>
          <a:p>
            <a:pPr>
              <a:lnSpc>
                <a:spcPct val="150000"/>
              </a:lnSpc>
              <a:buFont typeface="Wingdings" pitchFamily="2" charset="2"/>
              <a:buChar char="q"/>
            </a:pPr>
            <a:r>
              <a:rPr lang="en-US" b="1" dirty="0">
                <a:solidFill>
                  <a:srgbClr val="C00000"/>
                </a:solidFill>
              </a:rPr>
              <a:t>  </a:t>
            </a:r>
            <a:r>
              <a:rPr lang="nl-NL" dirty="0"/>
              <a:t>Praag C. M. Van, and P. H. Versloot (2007), </a:t>
            </a:r>
            <a:r>
              <a:rPr lang="en-IN" b="1" i="1" dirty="0"/>
              <a:t>What is the value of entrepreneurship? A review of recent research, </a:t>
            </a:r>
            <a:r>
              <a:rPr lang="en-US" dirty="0"/>
              <a:t>Small Business Economics, Vol. </a:t>
            </a:r>
            <a:r>
              <a:rPr lang="en-IN" dirty="0"/>
              <a:t>29, pp. 351–382</a:t>
            </a:r>
          </a:p>
          <a:p>
            <a:pPr>
              <a:lnSpc>
                <a:spcPct val="150000"/>
              </a:lnSpc>
              <a:buFont typeface="Wingdings" pitchFamily="2" charset="2"/>
              <a:buChar char="q"/>
            </a:pPr>
            <a:r>
              <a:rPr lang="en-IN" dirty="0"/>
              <a:t>  </a:t>
            </a:r>
            <a:r>
              <a:rPr lang="en-IN" dirty="0" err="1"/>
              <a:t>Aparicio</a:t>
            </a:r>
            <a:r>
              <a:rPr lang="en-IN" dirty="0"/>
              <a:t> S., D. </a:t>
            </a:r>
            <a:r>
              <a:rPr lang="en-IN" dirty="0" err="1"/>
              <a:t>Urbano</a:t>
            </a:r>
            <a:r>
              <a:rPr lang="en-IN" dirty="0"/>
              <a:t> and D. </a:t>
            </a:r>
            <a:r>
              <a:rPr lang="en-IN" dirty="0" err="1"/>
              <a:t>Audretsch</a:t>
            </a:r>
            <a:r>
              <a:rPr lang="en-IN" dirty="0"/>
              <a:t> (2016) </a:t>
            </a:r>
            <a:r>
              <a:rPr lang="en-IN" b="1" dirty="0"/>
              <a:t>Institutional factors, opportunity entrepreneurship and economic growth: Panel data evidence, Technological Forecasting and Social Change</a:t>
            </a:r>
            <a:r>
              <a:rPr lang="en-IN" dirty="0"/>
              <a:t>, Technological Forecasting and Social Change, Vol. 102, pp. 45–61</a:t>
            </a:r>
          </a:p>
          <a:p>
            <a:pPr>
              <a:lnSpc>
                <a:spcPct val="150000"/>
              </a:lnSpc>
              <a:buFont typeface="Wingdings" pitchFamily="2" charset="2"/>
              <a:buChar char="q"/>
            </a:pPr>
            <a:r>
              <a:rPr lang="en-US" dirty="0"/>
              <a:t> Rajiv Shah, </a:t>
            </a:r>
            <a:r>
              <a:rPr lang="en-US" dirty="0" err="1"/>
              <a:t>Zhijie</a:t>
            </a:r>
            <a:r>
              <a:rPr lang="en-US" dirty="0"/>
              <a:t> Gao, </a:t>
            </a:r>
            <a:r>
              <a:rPr lang="en-US" dirty="0" err="1"/>
              <a:t>Harini</a:t>
            </a:r>
            <a:r>
              <a:rPr lang="en-US" dirty="0"/>
              <a:t> Mittal  </a:t>
            </a:r>
            <a:r>
              <a:rPr lang="en-IN" dirty="0"/>
              <a:t>(2015) </a:t>
            </a:r>
            <a:r>
              <a:rPr lang="en-IN" b="1" dirty="0"/>
              <a:t>Innovation, Entrepreneurship, and the Economy in the US, China, and India</a:t>
            </a:r>
            <a:r>
              <a:rPr lang="en-IN" dirty="0"/>
              <a:t> – Elsevier</a:t>
            </a:r>
          </a:p>
          <a:p>
            <a:pPr marL="285750" indent="-285750">
              <a:buFont typeface="Wingdings" panose="05000000000000000000" pitchFamily="2" charset="2"/>
              <a:buChar char="q"/>
            </a:pPr>
            <a:r>
              <a:rPr lang="en-US" dirty="0"/>
              <a:t>Sean </a:t>
            </a:r>
            <a:r>
              <a:rPr lang="en-US" dirty="0" err="1"/>
              <a:t>Ammirati</a:t>
            </a:r>
            <a:r>
              <a:rPr lang="en-US" dirty="0"/>
              <a:t> (2016) </a:t>
            </a:r>
            <a:r>
              <a:rPr lang="en-US" b="1" dirty="0"/>
              <a:t>The Science of Growth: How Facebook Beat Friendster</a:t>
            </a:r>
            <a:r>
              <a:rPr lang="en-US" b="1" cap="all" dirty="0"/>
              <a:t>—a</a:t>
            </a:r>
            <a:r>
              <a:rPr lang="en-US" b="1" dirty="0"/>
              <a:t>nd</a:t>
            </a:r>
            <a:r>
              <a:rPr lang="en-US" b="1" cap="all" dirty="0"/>
              <a:t> </a:t>
            </a:r>
            <a:r>
              <a:rPr lang="en-US" b="1" dirty="0"/>
              <a:t>How Nine Other Startups Left the Rest in the Dust</a:t>
            </a:r>
            <a:r>
              <a:rPr lang="en-US" dirty="0"/>
              <a:t>, St. Martin’s Press.</a:t>
            </a:r>
            <a:endParaRPr lang="en-US" b="1" dirty="0">
              <a:solidFill>
                <a:srgbClr val="C00000"/>
              </a:solidFill>
            </a:endParaRPr>
          </a:p>
        </p:txBody>
      </p:sp>
    </p:spTree>
    <p:extLst>
      <p:ext uri="{BB962C8B-B14F-4D97-AF65-F5344CB8AC3E}">
        <p14:creationId xmlns:p14="http://schemas.microsoft.com/office/powerpoint/2010/main" val="1013535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481" y="2032560"/>
            <a:ext cx="10515600" cy="3050429"/>
          </a:xfrm>
        </p:spPr>
        <p:txBody>
          <a:bodyPr>
            <a:noAutofit/>
          </a:bodyPr>
          <a:lstStyle/>
          <a:p>
            <a:pPr algn="ctr"/>
            <a:r>
              <a:rPr lang="en-US" sz="3600" dirty="0">
                <a:latin typeface="Great Vibes" panose="02000507080000020002" pitchFamily="2" charset="0"/>
              </a:rPr>
              <a:t>Thank You</a:t>
            </a:r>
            <a:br>
              <a:rPr lang="en-IN" sz="3600" dirty="0">
                <a:latin typeface="Great Vibes" panose="02000507080000020002" pitchFamily="2" charset="0"/>
              </a:rPr>
            </a:br>
            <a:endParaRPr lang="en-IN" sz="3600" dirty="0">
              <a:latin typeface="Great Vibes" panose="02000507080000020002" pitchFamily="2"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216872466"/>
              </p:ext>
            </p:extLst>
          </p:nvPr>
        </p:nvGraphicFramePr>
        <p:xfrm>
          <a:off x="92075" y="92075"/>
          <a:ext cx="1166813" cy="439738"/>
        </p:xfrm>
        <a:graphic>
          <a:graphicData uri="http://schemas.openxmlformats.org/presentationml/2006/ole">
            <mc:AlternateContent xmlns:mc="http://schemas.openxmlformats.org/markup-compatibility/2006">
              <mc:Choice xmlns:v="urn:schemas-microsoft-com:vml" Requires="v">
                <p:oleObj spid="_x0000_s1051" name="Packager Shell Object" showAsIcon="1" r:id="rId3" imgW="1167480" imgH="439560" progId="Package">
                  <p:embed/>
                </p:oleObj>
              </mc:Choice>
              <mc:Fallback>
                <p:oleObj name="Packager Shell Object" showAsIcon="1" r:id="rId3" imgW="1167480" imgH="439560" progId="Package">
                  <p:embed/>
                  <p:pic>
                    <p:nvPicPr>
                      <p:cNvPr id="0" name=""/>
                      <p:cNvPicPr/>
                      <p:nvPr/>
                    </p:nvPicPr>
                    <p:blipFill>
                      <a:blip r:embed="rId4"/>
                      <a:stretch>
                        <a:fillRect/>
                      </a:stretch>
                    </p:blipFill>
                    <p:spPr>
                      <a:xfrm>
                        <a:off x="92075" y="92075"/>
                        <a:ext cx="1166813" cy="439738"/>
                      </a:xfrm>
                      <a:prstGeom prst="rect">
                        <a:avLst/>
                      </a:prstGeom>
                    </p:spPr>
                  </p:pic>
                </p:oleObj>
              </mc:Fallback>
            </mc:AlternateContent>
          </a:graphicData>
        </a:graphic>
      </p:graphicFrame>
    </p:spTree>
    <p:extLst>
      <p:ext uri="{BB962C8B-B14F-4D97-AF65-F5344CB8AC3E}">
        <p14:creationId xmlns:p14="http://schemas.microsoft.com/office/powerpoint/2010/main" val="271488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1371" y="1027906"/>
            <a:ext cx="10515600" cy="4351338"/>
          </a:xfrm>
        </p:spPr>
        <p:txBody>
          <a:bodyPr/>
          <a:lstStyle/>
          <a:p>
            <a:pPr marL="0" indent="0">
              <a:buNone/>
            </a:pPr>
            <a:endParaRPr lang="en-US" dirty="0"/>
          </a:p>
          <a:p>
            <a:pPr marL="0" indent="0">
              <a:buNone/>
            </a:pPr>
            <a:r>
              <a:rPr lang="en-US" dirty="0"/>
              <a:t>Founders have three main traits: </a:t>
            </a:r>
          </a:p>
          <a:p>
            <a:pPr lvl="1">
              <a:buFont typeface="Wingdings" panose="05000000000000000000" pitchFamily="2" charset="2"/>
              <a:buChar char="Ø"/>
            </a:pPr>
            <a:r>
              <a:rPr lang="en-US" dirty="0"/>
              <a:t>an insurgent’s mission, </a:t>
            </a:r>
          </a:p>
          <a:p>
            <a:pPr lvl="1">
              <a:buFont typeface="Wingdings" panose="05000000000000000000" pitchFamily="2" charset="2"/>
              <a:buChar char="Ø"/>
            </a:pPr>
            <a:r>
              <a:rPr lang="en-US" dirty="0"/>
              <a:t>an owner’s mindset, and </a:t>
            </a:r>
          </a:p>
          <a:p>
            <a:pPr lvl="1">
              <a:buFont typeface="Wingdings" panose="05000000000000000000" pitchFamily="2" charset="2"/>
              <a:buChar char="Ø"/>
            </a:pPr>
            <a:r>
              <a:rPr lang="en-US" dirty="0"/>
              <a:t>obsession with the front line. </a:t>
            </a:r>
          </a:p>
          <a:p>
            <a:pPr marL="0" indent="0">
              <a:buNone/>
            </a:pPr>
            <a:endParaRPr lang="en-US" dirty="0"/>
          </a:p>
          <a:p>
            <a:pPr marL="0" indent="0">
              <a:buNone/>
            </a:pPr>
            <a:r>
              <a:rPr lang="en-US" dirty="0"/>
              <a:t>Entrepreneurs identify opportunities in adversities.</a:t>
            </a:r>
          </a:p>
          <a:p>
            <a:pPr marL="0" indent="0">
              <a:buNone/>
            </a:pPr>
            <a:r>
              <a:rPr lang="en-US" dirty="0"/>
              <a:t>Opportunities without much risk will vanish in no time.</a:t>
            </a:r>
          </a:p>
          <a:p>
            <a:pPr marL="0" indent="0">
              <a:buNone/>
            </a:pPr>
            <a:endParaRPr lang="en-US" dirty="0"/>
          </a:p>
          <a:p>
            <a:pPr lvl="1">
              <a:buFont typeface="Wingdings" panose="05000000000000000000" pitchFamily="2" charset="2"/>
              <a:buChar char="Ø"/>
            </a:pPr>
            <a:endParaRPr lang="en-IN" dirty="0"/>
          </a:p>
        </p:txBody>
      </p:sp>
    </p:spTree>
    <p:extLst>
      <p:ext uri="{BB962C8B-B14F-4D97-AF65-F5344CB8AC3E}">
        <p14:creationId xmlns:p14="http://schemas.microsoft.com/office/powerpoint/2010/main" val="2609867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13468"/>
            <a:ext cx="10515600" cy="1325563"/>
          </a:xfrm>
        </p:spPr>
        <p:txBody>
          <a:bodyPr/>
          <a:lstStyle/>
          <a:p>
            <a:r>
              <a:rPr lang="en-US" dirty="0"/>
              <a:t>Some of the Serious Crisis that Humanity Faces Today</a:t>
            </a:r>
            <a:endParaRPr lang="en-IN" dirty="0"/>
          </a:p>
        </p:txBody>
      </p:sp>
      <p:sp>
        <p:nvSpPr>
          <p:cNvPr id="3" name="Content Placeholder 2"/>
          <p:cNvSpPr>
            <a:spLocks noGrp="1"/>
          </p:cNvSpPr>
          <p:nvPr>
            <p:ph idx="1"/>
          </p:nvPr>
        </p:nvSpPr>
        <p:spPr>
          <a:xfrm>
            <a:off x="926977" y="2641952"/>
            <a:ext cx="5464629" cy="3222172"/>
          </a:xfrm>
        </p:spPr>
        <p:txBody>
          <a:bodyPr/>
          <a:lstStyle/>
          <a:p>
            <a:r>
              <a:rPr lang="en-US" dirty="0"/>
              <a:t>The COVID-19 Pandemics </a:t>
            </a:r>
          </a:p>
          <a:p>
            <a:r>
              <a:rPr lang="en-US" dirty="0"/>
              <a:t>Growing inequalities </a:t>
            </a:r>
          </a:p>
          <a:p>
            <a:r>
              <a:rPr lang="en-US" dirty="0"/>
              <a:t>Lost diversity, and </a:t>
            </a:r>
          </a:p>
          <a:p>
            <a:r>
              <a:rPr lang="en-US" dirty="0"/>
              <a:t>Climate change 			</a:t>
            </a:r>
            <a:endParaRPr lang="en-IN" dirty="0"/>
          </a:p>
        </p:txBody>
      </p:sp>
      <p:sp>
        <p:nvSpPr>
          <p:cNvPr id="4" name="TextBox 3"/>
          <p:cNvSpPr txBox="1"/>
          <p:nvPr/>
        </p:nvSpPr>
        <p:spPr>
          <a:xfrm>
            <a:off x="6629400" y="2533646"/>
            <a:ext cx="4234543" cy="1815882"/>
          </a:xfrm>
          <a:prstGeom prst="rect">
            <a:avLst/>
          </a:prstGeom>
          <a:noFill/>
        </p:spPr>
        <p:txBody>
          <a:bodyPr wrap="square" rtlCol="0">
            <a:spAutoFit/>
          </a:bodyPr>
          <a:lstStyle/>
          <a:p>
            <a:r>
              <a:rPr lang="en-US" sz="2800" b="1" dirty="0">
                <a:solidFill>
                  <a:schemeClr val="accent5">
                    <a:lumMod val="50000"/>
                  </a:schemeClr>
                </a:solidFill>
                <a:latin typeface="Georgia" panose="02040502050405020303" pitchFamily="18" charset="0"/>
              </a:rPr>
              <a:t>are some of the existential crisis that are threatening the humankind.</a:t>
            </a:r>
            <a:endParaRPr lang="en-IN" sz="2800" b="1" dirty="0">
              <a:solidFill>
                <a:schemeClr val="accent5">
                  <a:lumMod val="50000"/>
                </a:schemeClr>
              </a:solidFill>
              <a:latin typeface="Georgia" panose="02040502050405020303" pitchFamily="18" charset="0"/>
            </a:endParaRPr>
          </a:p>
        </p:txBody>
      </p:sp>
      <p:sp>
        <p:nvSpPr>
          <p:cNvPr id="5" name="Right Brace 4"/>
          <p:cNvSpPr/>
          <p:nvPr/>
        </p:nvSpPr>
        <p:spPr>
          <a:xfrm>
            <a:off x="5791200" y="2403015"/>
            <a:ext cx="620486" cy="2805112"/>
          </a:xfrm>
          <a:prstGeom prst="rightBrace">
            <a:avLst>
              <a:gd name="adj1" fmla="val 16125"/>
              <a:gd name="adj2" fmla="val 50388"/>
            </a:avLst>
          </a:prstGeom>
          <a:ln w="63500" cmpd="dbl"/>
        </p:spPr>
        <p:style>
          <a:lnRef idx="3">
            <a:schemeClr val="accent5"/>
          </a:lnRef>
          <a:fillRef idx="0">
            <a:schemeClr val="accent5"/>
          </a:fillRef>
          <a:effectRef idx="2">
            <a:schemeClr val="accent5"/>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490154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Crisis and Opportunities</a:t>
            </a:r>
            <a:endParaRPr lang="en-IN" dirty="0"/>
          </a:p>
        </p:txBody>
      </p:sp>
      <p:sp>
        <p:nvSpPr>
          <p:cNvPr id="3" name="Content Placeholder 2"/>
          <p:cNvSpPr>
            <a:spLocks noGrp="1"/>
          </p:cNvSpPr>
          <p:nvPr>
            <p:ph idx="1"/>
          </p:nvPr>
        </p:nvSpPr>
        <p:spPr>
          <a:xfrm>
            <a:off x="838200" y="2145221"/>
            <a:ext cx="10515600" cy="4351338"/>
          </a:xfrm>
        </p:spPr>
        <p:txBody>
          <a:bodyPr/>
          <a:lstStyle/>
          <a:p>
            <a:r>
              <a:rPr lang="en-US" dirty="0"/>
              <a:t>Winston Churchill is credited to have </a:t>
            </a:r>
            <a:r>
              <a:rPr lang="en-US" i="1" dirty="0"/>
              <a:t>said</a:t>
            </a:r>
            <a:r>
              <a:rPr lang="en-US" dirty="0"/>
              <a:t>: </a:t>
            </a:r>
          </a:p>
          <a:p>
            <a:pPr marL="0" indent="0">
              <a:buNone/>
            </a:pPr>
            <a:endParaRPr lang="en-US" dirty="0"/>
          </a:p>
          <a:p>
            <a:pPr marL="0" indent="0">
              <a:buNone/>
            </a:pPr>
            <a:r>
              <a:rPr lang="en-US" dirty="0"/>
              <a:t>“</a:t>
            </a:r>
            <a:r>
              <a:rPr lang="en-US" i="1" dirty="0"/>
              <a:t>Never let a good crisis go</a:t>
            </a:r>
            <a:r>
              <a:rPr lang="en-US" dirty="0"/>
              <a:t> to </a:t>
            </a:r>
            <a:r>
              <a:rPr lang="en-US" i="1" dirty="0"/>
              <a:t>waste”</a:t>
            </a:r>
            <a:r>
              <a:rPr lang="en-US" dirty="0"/>
              <a:t>.</a:t>
            </a:r>
            <a:endParaRPr lang="en-IN" dirty="0"/>
          </a:p>
          <a:p>
            <a:pPr marL="0" indent="0">
              <a:buNone/>
            </a:pPr>
            <a:endParaRPr lang="en-US" dirty="0"/>
          </a:p>
          <a:p>
            <a:pPr marL="0" indent="0">
              <a:buNone/>
            </a:pPr>
            <a:r>
              <a:rPr lang="en-US" dirty="0"/>
              <a:t>Crisis opens up new opportunities</a:t>
            </a:r>
            <a:endParaRPr lang="en-IN" dirty="0"/>
          </a:p>
        </p:txBody>
      </p:sp>
    </p:spTree>
    <p:extLst>
      <p:ext uri="{BB962C8B-B14F-4D97-AF65-F5344CB8AC3E}">
        <p14:creationId xmlns:p14="http://schemas.microsoft.com/office/powerpoint/2010/main" val="104047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1675"/>
          </a:xfrm>
          <a:noFill/>
          <a:ln>
            <a:noFill/>
          </a:ln>
        </p:spPr>
        <p:txBody>
          <a:bodyPr spcFirstLastPara="1" wrap="square" lIns="91425" tIns="45700" rIns="91425" bIns="45700" anchor="b" anchorCtr="0">
            <a:normAutofit/>
          </a:bodyPr>
          <a:lstStyle/>
          <a:p>
            <a:pPr>
              <a:buSzPts val="6000"/>
            </a:pPr>
            <a:r>
              <a:rPr lang="en-US" sz="3600" b="1" dirty="0">
                <a:solidFill>
                  <a:srgbClr val="002060"/>
                </a:solidFill>
                <a:latin typeface="Georgia" panose="02040502050405020303" pitchFamily="18" charset="0"/>
              </a:rPr>
              <a:t>Entrepreneur</a:t>
            </a:r>
            <a:endParaRPr lang="en-IN" sz="3600" b="1" dirty="0">
              <a:solidFill>
                <a:srgbClr val="002060"/>
              </a:solidFill>
              <a:latin typeface="Georgia" panose="02040502050405020303" pitchFamily="18" charset="0"/>
            </a:endParaRPr>
          </a:p>
        </p:txBody>
      </p:sp>
      <p:sp>
        <p:nvSpPr>
          <p:cNvPr id="3" name="Content Placeholder 2"/>
          <p:cNvSpPr>
            <a:spLocks noGrp="1"/>
          </p:cNvSpPr>
          <p:nvPr>
            <p:ph idx="1"/>
          </p:nvPr>
        </p:nvSpPr>
        <p:spPr>
          <a:xfrm>
            <a:off x="1465217" y="1246187"/>
            <a:ext cx="9261565" cy="5110163"/>
          </a:xfrm>
        </p:spPr>
        <p:txBody>
          <a:bodyPr>
            <a:normAutofit/>
          </a:bodyPr>
          <a:lstStyle/>
          <a:p>
            <a:pPr>
              <a:buFont typeface="Courier New" panose="02070309020205020404" pitchFamily="49" charset="0"/>
              <a:buChar char="o"/>
            </a:pPr>
            <a:r>
              <a:rPr lang="en-IN" sz="2400" b="0" dirty="0"/>
              <a:t>Dictionary definition of entrepreneur: ‘one who </a:t>
            </a:r>
            <a:r>
              <a:rPr lang="en-IN" sz="2400" b="0" dirty="0">
                <a:solidFill>
                  <a:srgbClr val="002060"/>
                </a:solidFill>
              </a:rPr>
              <a:t>organizes</a:t>
            </a:r>
            <a:r>
              <a:rPr lang="en-IN" sz="2400" b="0" dirty="0"/>
              <a:t>, </a:t>
            </a:r>
            <a:r>
              <a:rPr lang="en-IN" sz="2400" b="0" dirty="0">
                <a:solidFill>
                  <a:srgbClr val="002060"/>
                </a:solidFill>
              </a:rPr>
              <a:t>manages</a:t>
            </a:r>
            <a:r>
              <a:rPr lang="en-IN" sz="2400" b="0" dirty="0"/>
              <a:t>, and </a:t>
            </a:r>
            <a:r>
              <a:rPr lang="en-IN" sz="2400" b="0" dirty="0">
                <a:solidFill>
                  <a:srgbClr val="002060"/>
                </a:solidFill>
              </a:rPr>
              <a:t>assumes the risks </a:t>
            </a:r>
            <a:r>
              <a:rPr lang="en-IN" sz="2400" b="0" dirty="0"/>
              <a:t>of a business or enterprise’.</a:t>
            </a:r>
          </a:p>
          <a:p>
            <a:pPr>
              <a:spcAft>
                <a:spcPts val="600"/>
              </a:spcAft>
              <a:buFont typeface="Courier New" panose="02070309020205020404" pitchFamily="49" charset="0"/>
              <a:buChar char="o"/>
            </a:pPr>
            <a:r>
              <a:rPr lang="en-IN" sz="2400" b="0" dirty="0">
                <a:solidFill>
                  <a:schemeClr val="accent5">
                    <a:lumMod val="75000"/>
                  </a:schemeClr>
                </a:solidFill>
              </a:rPr>
              <a:t>Entrepreneurs have a </a:t>
            </a:r>
            <a:r>
              <a:rPr lang="en-US" sz="2400" b="0" i="1" u="sng" dirty="0">
                <a:solidFill>
                  <a:schemeClr val="accent5">
                    <a:lumMod val="75000"/>
                  </a:schemeClr>
                </a:solidFill>
              </a:rPr>
              <a:t>compelling vision </a:t>
            </a:r>
            <a:r>
              <a:rPr lang="en-IN" sz="2400" b="0" dirty="0">
                <a:solidFill>
                  <a:schemeClr val="accent5">
                    <a:lumMod val="75000"/>
                  </a:schemeClr>
                </a:solidFill>
              </a:rPr>
              <a:t>or a dream to achieve something extraordinary </a:t>
            </a:r>
            <a:r>
              <a:rPr lang="en-US" sz="2400" b="0" dirty="0">
                <a:solidFill>
                  <a:schemeClr val="accent5">
                    <a:lumMod val="75000"/>
                  </a:schemeClr>
                </a:solidFill>
              </a:rPr>
              <a:t>and a </a:t>
            </a:r>
            <a:r>
              <a:rPr lang="en-US" sz="2400" b="0" i="1" u="sng" dirty="0">
                <a:solidFill>
                  <a:schemeClr val="accent5">
                    <a:lumMod val="75000"/>
                  </a:schemeClr>
                </a:solidFill>
              </a:rPr>
              <a:t>comprehensive plan to execute it</a:t>
            </a:r>
            <a:r>
              <a:rPr lang="en-IN" sz="2400" b="0" dirty="0">
                <a:solidFill>
                  <a:schemeClr val="accent5">
                    <a:lumMod val="75000"/>
                  </a:schemeClr>
                </a:solidFill>
              </a:rPr>
              <a:t>.</a:t>
            </a:r>
          </a:p>
          <a:p>
            <a:pPr>
              <a:spcAft>
                <a:spcPts val="600"/>
              </a:spcAft>
              <a:buFont typeface="Courier New" panose="02070309020205020404" pitchFamily="49" charset="0"/>
              <a:buChar char="o"/>
            </a:pPr>
            <a:r>
              <a:rPr lang="en-IN" sz="2400" b="0" dirty="0"/>
              <a:t>They identify opportunities in adversities or translate adversities into opportunities. Failures don’t deter them.</a:t>
            </a:r>
          </a:p>
          <a:p>
            <a:pPr>
              <a:spcAft>
                <a:spcPts val="600"/>
              </a:spcAft>
              <a:buFont typeface="Courier New" panose="02070309020205020404" pitchFamily="49" charset="0"/>
              <a:buChar char="o"/>
            </a:pPr>
            <a:r>
              <a:rPr lang="en-IN" sz="2400" b="0" dirty="0">
                <a:solidFill>
                  <a:schemeClr val="accent5">
                    <a:lumMod val="75000"/>
                  </a:schemeClr>
                </a:solidFill>
              </a:rPr>
              <a:t>Identify solutions to workaround the adversities or risks and accomplish desired goals.</a:t>
            </a:r>
          </a:p>
          <a:p>
            <a:pPr>
              <a:spcAft>
                <a:spcPts val="600"/>
              </a:spcAft>
              <a:buFont typeface="Courier New" panose="02070309020205020404" pitchFamily="49" charset="0"/>
              <a:buChar char="o"/>
            </a:pPr>
            <a:r>
              <a:rPr lang="en-US" sz="2400" b="0" dirty="0"/>
              <a:t>Comfortable with uncertainties and ambiguities, the ability to identify opportunities that others will never see and to focus on them, to be resolute, persevering, brave, open to ideas and advice.</a:t>
            </a:r>
            <a:endParaRPr lang="en-IN" sz="2400" b="0" dirty="0"/>
          </a:p>
        </p:txBody>
      </p:sp>
      <p:sp>
        <p:nvSpPr>
          <p:cNvPr id="4" name="Slide Number Placeholder 3"/>
          <p:cNvSpPr>
            <a:spLocks noGrp="1"/>
          </p:cNvSpPr>
          <p:nvPr>
            <p:ph type="sldNum" sz="quarter" idx="12"/>
          </p:nvPr>
        </p:nvSpPr>
        <p:spPr/>
        <p:txBody>
          <a:bodyPr/>
          <a:lstStyle/>
          <a:p>
            <a:fld id="{56BEFB9A-75BE-4736-83D6-6A44720B10DB}" type="slidenum">
              <a:rPr lang="en-US" smtClean="0"/>
              <a:t>8</a:t>
            </a:fld>
            <a:endParaRPr lang="en-US"/>
          </a:p>
        </p:txBody>
      </p:sp>
    </p:spTree>
    <p:extLst>
      <p:ext uri="{BB962C8B-B14F-4D97-AF65-F5344CB8AC3E}">
        <p14:creationId xmlns:p14="http://schemas.microsoft.com/office/powerpoint/2010/main" val="130167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0916"/>
          </a:xfrm>
        </p:spPr>
        <p:txBody>
          <a:bodyPr>
            <a:normAutofit/>
          </a:bodyPr>
          <a:lstStyle/>
          <a:p>
            <a:r>
              <a:rPr lang="en-IN" sz="3600" b="1" dirty="0">
                <a:latin typeface="Georgia" panose="02040502050405020303" pitchFamily="18" charset="0"/>
              </a:rPr>
              <a:t>Types of Business Ventures</a:t>
            </a:r>
          </a:p>
        </p:txBody>
      </p:sp>
      <p:sp>
        <p:nvSpPr>
          <p:cNvPr id="3" name="Content Placeholder 2"/>
          <p:cNvSpPr>
            <a:spLocks noGrp="1"/>
          </p:cNvSpPr>
          <p:nvPr>
            <p:ph idx="1"/>
          </p:nvPr>
        </p:nvSpPr>
        <p:spPr>
          <a:xfrm>
            <a:off x="653562" y="1566041"/>
            <a:ext cx="9863959" cy="4525963"/>
          </a:xfrm>
        </p:spPr>
        <p:txBody>
          <a:bodyPr>
            <a:normAutofit/>
          </a:bodyPr>
          <a:lstStyle/>
          <a:p>
            <a:r>
              <a:rPr lang="en-IN" b="1" dirty="0"/>
              <a:t>Innovation- and Vision-Driven Entrepreneurship – </a:t>
            </a:r>
            <a:r>
              <a:rPr lang="en-IN" sz="2000" b="1" dirty="0"/>
              <a:t>characterised by easy scalability and growth of the business model. </a:t>
            </a:r>
          </a:p>
          <a:p>
            <a:r>
              <a:rPr lang="en-IN" b="1" dirty="0">
                <a:solidFill>
                  <a:schemeClr val="accent5">
                    <a:lumMod val="75000"/>
                  </a:schemeClr>
                </a:solidFill>
              </a:rPr>
              <a:t>Corporate Entrepreneurship or Intrapreneurship</a:t>
            </a:r>
          </a:p>
          <a:p>
            <a:r>
              <a:rPr lang="en-IN" dirty="0"/>
              <a:t>Small Business </a:t>
            </a:r>
          </a:p>
          <a:p>
            <a:r>
              <a:rPr lang="en-US" dirty="0">
                <a:solidFill>
                  <a:schemeClr val="accent5">
                    <a:lumMod val="75000"/>
                  </a:schemeClr>
                </a:solidFill>
              </a:rPr>
              <a:t>The large corporate entities and cooperatives.</a:t>
            </a:r>
            <a:endParaRPr lang="en-IN" dirty="0">
              <a:solidFill>
                <a:schemeClr val="accent5">
                  <a:lumMod val="75000"/>
                </a:schemeClr>
              </a:solidFill>
            </a:endParaRPr>
          </a:p>
          <a:p>
            <a:r>
              <a:rPr lang="en-IN" b="1" dirty="0"/>
              <a:t>Social Entrepreneurship</a:t>
            </a:r>
          </a:p>
          <a:p>
            <a:pPr lvl="2"/>
            <a:r>
              <a:rPr lang="en-IN" sz="2400" b="1" dirty="0">
                <a:solidFill>
                  <a:schemeClr val="tx1"/>
                </a:solidFill>
              </a:rPr>
              <a:t>For profit enterprise</a:t>
            </a:r>
          </a:p>
          <a:p>
            <a:pPr lvl="2"/>
            <a:r>
              <a:rPr lang="en-IN" sz="2400" b="1" dirty="0">
                <a:solidFill>
                  <a:schemeClr val="tx1"/>
                </a:solidFill>
              </a:rPr>
              <a:t>Not-for profit enterprise</a:t>
            </a:r>
          </a:p>
        </p:txBody>
      </p:sp>
      <p:sp>
        <p:nvSpPr>
          <p:cNvPr id="4" name="Slide Number Placeholder 3"/>
          <p:cNvSpPr>
            <a:spLocks noGrp="1"/>
          </p:cNvSpPr>
          <p:nvPr>
            <p:ph type="sldNum" sz="quarter" idx="12"/>
          </p:nvPr>
        </p:nvSpPr>
        <p:spPr/>
        <p:txBody>
          <a:bodyPr/>
          <a:lstStyle/>
          <a:p>
            <a:fld id="{2CBC2861-336E-43D8-A467-ABE779BBF5C1}" type="slidenum">
              <a:rPr lang="en-US" smtClean="0"/>
              <a:pPr/>
              <a:t>9</a:t>
            </a:fld>
            <a:endParaRPr lang="en-US"/>
          </a:p>
        </p:txBody>
      </p:sp>
    </p:spTree>
    <p:extLst>
      <p:ext uri="{BB962C8B-B14F-4D97-AF65-F5344CB8AC3E}">
        <p14:creationId xmlns:p14="http://schemas.microsoft.com/office/powerpoint/2010/main" val="385508789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DCBE41-C5B1-4146-8156-9796FB7BE04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93F5204-1078-4D4D-AAAF-414CC4892392}">
  <ds:schemaRefs>
    <ds:schemaRef ds:uri="http://schemas.microsoft.com/sharepoint/v3/contenttype/forms"/>
  </ds:schemaRefs>
</ds:datastoreItem>
</file>

<file path=customXml/itemProps3.xml><?xml version="1.0" encoding="utf-8"?>
<ds:datastoreItem xmlns:ds="http://schemas.openxmlformats.org/officeDocument/2006/customXml" ds:itemID="{78B40EB2-58B6-4861-90A8-F5E55B85228D}"/>
</file>

<file path=docProps/app.xml><?xml version="1.0" encoding="utf-8"?>
<Properties xmlns="http://schemas.openxmlformats.org/officeDocument/2006/extended-properties" xmlns:vt="http://schemas.openxmlformats.org/officeDocument/2006/docPropsVTypes">
  <TotalTime>8181</TotalTime>
  <Words>2445</Words>
  <Application>Microsoft Office PowerPoint</Application>
  <PresentationFormat>Widescreen</PresentationFormat>
  <Paragraphs>362</Paragraphs>
  <Slides>43</Slides>
  <Notes>14</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1_office theme</vt:lpstr>
      <vt:lpstr>Foundations of Entrepreneurship</vt:lpstr>
      <vt:lpstr>PowerPoint Presentation</vt:lpstr>
      <vt:lpstr>Questions to Be Answered</vt:lpstr>
      <vt:lpstr>Definition of Some Keywords</vt:lpstr>
      <vt:lpstr>PowerPoint Presentation</vt:lpstr>
      <vt:lpstr>Some of the Serious Crisis that Humanity Faces Today</vt:lpstr>
      <vt:lpstr>Crisis and Opportunities</vt:lpstr>
      <vt:lpstr>Entrepreneur</vt:lpstr>
      <vt:lpstr>Types of Business Ventures</vt:lpstr>
      <vt:lpstr>Innovation and Entrepreneurship</vt:lpstr>
      <vt:lpstr>Innovation and Entrepreneurship</vt:lpstr>
      <vt:lpstr>Innovation and Entrepreneurship</vt:lpstr>
      <vt:lpstr>Innovate or Perish</vt:lpstr>
      <vt:lpstr>The Vision</vt:lpstr>
      <vt:lpstr>Motivation</vt:lpstr>
      <vt:lpstr>Why should one aspire to become an entrepreneur? </vt:lpstr>
      <vt:lpstr>Why should one aspire to become an entrepreneur? </vt:lpstr>
      <vt:lpstr>Create Something New and Feel  the Sense of Achievements</vt:lpstr>
      <vt:lpstr>‘Global Entrepreneurship Index’ and ‘Per-Capita GDP’</vt:lpstr>
      <vt:lpstr>‘Global Entrepreneurship Index’ and  ‘Quality of Life Index’</vt:lpstr>
      <vt:lpstr>Economic Contributions of Entrepreneurs</vt:lpstr>
      <vt:lpstr>Economic Contributions of Entrepreneurs … contd.</vt:lpstr>
      <vt:lpstr>Reliance Industries Ltd.</vt:lpstr>
      <vt:lpstr>Industrial Revolutions</vt:lpstr>
      <vt:lpstr>PowerPoint Presentation</vt:lpstr>
      <vt:lpstr>Industry 4.0</vt:lpstr>
      <vt:lpstr>4.0 </vt:lpstr>
      <vt:lpstr>PowerPoint Presentation</vt:lpstr>
      <vt:lpstr>Historical GDP of India vis-à-vis the World</vt:lpstr>
      <vt:lpstr>Historical GDP of India vis-à-vis the World</vt:lpstr>
      <vt:lpstr>What went wrong?</vt:lpstr>
      <vt:lpstr>Myths that we are victim of and  the reality</vt:lpstr>
      <vt:lpstr>Is failure so obvious?</vt:lpstr>
      <vt:lpstr>The greatest success factor</vt:lpstr>
      <vt:lpstr>Why the present time is so great  </vt:lpstr>
      <vt:lpstr>Can we compete or is it just pipe dream?</vt:lpstr>
      <vt:lpstr>Do you have the elements to successfully create and grow a venture?</vt:lpstr>
      <vt:lpstr>PowerPoint Presentation</vt:lpstr>
      <vt:lpstr>Intrapreneurship/ Corporate Entrepreneurship</vt:lpstr>
      <vt:lpstr>Anand Shanwal - cbinsight</vt:lpstr>
      <vt:lpstr>Some Books You Can Reffer</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MONDAL</dc:creator>
  <cp:lastModifiedBy>Prof. Manoj Mondal</cp:lastModifiedBy>
  <cp:revision>100</cp:revision>
  <dcterms:created xsi:type="dcterms:W3CDTF">2020-06-17T02:41:23Z</dcterms:created>
  <dcterms:modified xsi:type="dcterms:W3CDTF">2021-01-07T01:17:43Z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